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60" r:id="rId2"/>
    <p:sldId id="268" r:id="rId3"/>
    <p:sldId id="267" r:id="rId4"/>
    <p:sldId id="270" r:id="rId5"/>
    <p:sldId id="265" r:id="rId6"/>
    <p:sldId id="264" r:id="rId7"/>
    <p:sldId id="263" r:id="rId8"/>
    <p:sldId id="262" r:id="rId9"/>
    <p:sldId id="261" r:id="rId10"/>
    <p:sldId id="266" r:id="rId11"/>
    <p:sldId id="269"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37"/>
    <p:restoredTop sz="94638"/>
  </p:normalViewPr>
  <p:slideViewPr>
    <p:cSldViewPr snapToGrid="0">
      <p:cViewPr varScale="1">
        <p:scale>
          <a:sx n="117" d="100"/>
          <a:sy n="117" d="100"/>
        </p:scale>
        <p:origin x="176" y="8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f26e4058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f26e4058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f26e4058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f26e4058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2651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f26e4058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f26e4058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83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f26e4058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f26e4058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8041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f26e4058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f26e4058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1279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f26e4058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f26e4058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01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f26e4058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f26e4058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779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f26e4058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f26e4058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8986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f26e4058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f26e4058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3038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f26e4058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f26e4058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949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f26e40587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f26e40587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434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1.jpe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mailto:aricard@pasco.k12.fl.us" TargetMode="External"/><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3.png"/><Relationship Id="rId12" Type="http://schemas.openxmlformats.org/officeDocument/2006/relationships/image" Target="../media/image10.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1.jpg"/><Relationship Id="rId10" Type="http://schemas.openxmlformats.org/officeDocument/2006/relationships/image" Target="../media/image7.png"/><Relationship Id="rId4" Type="http://schemas.openxmlformats.org/officeDocument/2006/relationships/notesSlide" Target="../notesSlides/notesSlide4.xml"/><Relationship Id="rId9" Type="http://schemas.openxmlformats.org/officeDocument/2006/relationships/image" Target="../media/image6.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rbces.pasco.k12.fl.us/wp-content/uploads/rbces/2020/07/Supply-List-1st-grade-003.pdf" TargetMode="External"/><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8.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9.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7"/>
          <p:cNvSpPr/>
          <p:nvPr/>
        </p:nvSpPr>
        <p:spPr>
          <a:xfrm>
            <a:off x="0" y="0"/>
            <a:ext cx="9144000" cy="4228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17"/>
          <p:cNvPicPr preferRelativeResize="0"/>
          <p:nvPr/>
        </p:nvPicPr>
        <p:blipFill rotWithShape="1">
          <a:blip r:embed="rId4">
            <a:alphaModFix/>
          </a:blip>
          <a:srcRect b="62764"/>
          <a:stretch/>
        </p:blipFill>
        <p:spPr>
          <a:xfrm>
            <a:off x="1291100" y="4315050"/>
            <a:ext cx="6561799" cy="828450"/>
          </a:xfrm>
          <a:prstGeom prst="rect">
            <a:avLst/>
          </a:prstGeom>
          <a:noFill/>
          <a:ln>
            <a:noFill/>
          </a:ln>
        </p:spPr>
      </p:pic>
      <p:pic>
        <p:nvPicPr>
          <p:cNvPr id="143" name="Google Shape;143;p17"/>
          <p:cNvPicPr preferRelativeResize="0"/>
          <p:nvPr/>
        </p:nvPicPr>
        <p:blipFill rotWithShape="1">
          <a:blip r:embed="rId5">
            <a:alphaModFix/>
          </a:blip>
          <a:srcRect l="4159" t="10835" r="3401" b="51565"/>
          <a:stretch/>
        </p:blipFill>
        <p:spPr>
          <a:xfrm>
            <a:off x="283175" y="166925"/>
            <a:ext cx="3698100" cy="432725"/>
          </a:xfrm>
          <a:prstGeom prst="rect">
            <a:avLst/>
          </a:prstGeom>
          <a:noFill/>
          <a:ln>
            <a:noFill/>
          </a:ln>
        </p:spPr>
      </p:pic>
      <p:pic>
        <p:nvPicPr>
          <p:cNvPr id="144" name="Google Shape;144;p17"/>
          <p:cNvPicPr preferRelativeResize="0"/>
          <p:nvPr/>
        </p:nvPicPr>
        <p:blipFill rotWithShape="1">
          <a:blip r:embed="rId5">
            <a:alphaModFix/>
          </a:blip>
          <a:srcRect l="4159" t="48437" r="3401" b="13963"/>
          <a:stretch/>
        </p:blipFill>
        <p:spPr>
          <a:xfrm>
            <a:off x="3981275" y="166925"/>
            <a:ext cx="3698100" cy="432725"/>
          </a:xfrm>
          <a:prstGeom prst="rect">
            <a:avLst/>
          </a:prstGeom>
          <a:noFill/>
          <a:ln>
            <a:noFill/>
          </a:ln>
        </p:spPr>
      </p:pic>
      <p:pic>
        <p:nvPicPr>
          <p:cNvPr id="145" name="Google Shape;145;p17"/>
          <p:cNvPicPr preferRelativeResize="0"/>
          <p:nvPr/>
        </p:nvPicPr>
        <p:blipFill rotWithShape="1">
          <a:blip r:embed="rId6">
            <a:alphaModFix/>
          </a:blip>
          <a:srcRect t="19728" b="26574"/>
          <a:stretch/>
        </p:blipFill>
        <p:spPr>
          <a:xfrm>
            <a:off x="2722950" y="901201"/>
            <a:ext cx="3698100" cy="2548400"/>
          </a:xfrm>
          <a:prstGeom prst="rect">
            <a:avLst/>
          </a:prstGeom>
          <a:noFill/>
          <a:ln w="28575" cap="flat" cmpd="sng">
            <a:solidFill>
              <a:srgbClr val="000000"/>
            </a:solidFill>
            <a:prstDash val="solid"/>
            <a:round/>
            <a:headEnd type="none" w="sm" len="sm"/>
            <a:tailEnd type="none" w="sm" len="sm"/>
          </a:ln>
        </p:spPr>
      </p:pic>
      <p:pic>
        <p:nvPicPr>
          <p:cNvPr id="146" name="Google Shape;146;p17"/>
          <p:cNvPicPr preferRelativeResize="0"/>
          <p:nvPr/>
        </p:nvPicPr>
        <p:blipFill>
          <a:blip r:embed="rId7">
            <a:alphaModFix/>
          </a:blip>
          <a:stretch>
            <a:fillRect/>
          </a:stretch>
        </p:blipFill>
        <p:spPr>
          <a:xfrm>
            <a:off x="8107175" y="166925"/>
            <a:ext cx="653651" cy="632200"/>
          </a:xfrm>
          <a:prstGeom prst="rect">
            <a:avLst/>
          </a:prstGeom>
          <a:noFill/>
          <a:ln>
            <a:noFill/>
          </a:ln>
        </p:spPr>
      </p:pic>
      <p:pic>
        <p:nvPicPr>
          <p:cNvPr id="147" name="Google Shape;147;p17"/>
          <p:cNvPicPr preferRelativeResize="0"/>
          <p:nvPr/>
        </p:nvPicPr>
        <p:blipFill rotWithShape="1">
          <a:blip r:embed="rId8">
            <a:alphaModFix/>
          </a:blip>
          <a:srcRect l="5522" t="3079" r="4085" b="4711"/>
          <a:stretch/>
        </p:blipFill>
        <p:spPr>
          <a:xfrm>
            <a:off x="382075" y="901200"/>
            <a:ext cx="2004199" cy="2548400"/>
          </a:xfrm>
          <a:prstGeom prst="rect">
            <a:avLst/>
          </a:prstGeom>
          <a:noFill/>
          <a:ln w="28575" cap="flat" cmpd="sng">
            <a:solidFill>
              <a:schemeClr val="dk2"/>
            </a:solidFill>
            <a:prstDash val="solid"/>
            <a:round/>
            <a:headEnd type="none" w="sm" len="sm"/>
            <a:tailEnd type="none" w="sm" len="sm"/>
          </a:ln>
        </p:spPr>
      </p:pic>
      <p:sp>
        <p:nvSpPr>
          <p:cNvPr id="148" name="Google Shape;148;p17"/>
          <p:cNvSpPr/>
          <p:nvPr/>
        </p:nvSpPr>
        <p:spPr>
          <a:xfrm>
            <a:off x="6757725" y="895750"/>
            <a:ext cx="2003100" cy="2559300"/>
          </a:xfrm>
          <a:prstGeom prst="rect">
            <a:avLst/>
          </a:prstGeom>
          <a:solidFill>
            <a:srgbClr val="31313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17"/>
          <p:cNvPicPr preferRelativeResize="0"/>
          <p:nvPr/>
        </p:nvPicPr>
        <p:blipFill rotWithShape="1">
          <a:blip r:embed="rId9">
            <a:alphaModFix/>
          </a:blip>
          <a:srcRect t="34644"/>
          <a:stretch/>
        </p:blipFill>
        <p:spPr>
          <a:xfrm>
            <a:off x="6757725" y="2576825"/>
            <a:ext cx="2003100" cy="872774"/>
          </a:xfrm>
          <a:prstGeom prst="rect">
            <a:avLst/>
          </a:prstGeom>
          <a:noFill/>
          <a:ln>
            <a:noFill/>
          </a:ln>
        </p:spPr>
      </p:pic>
      <p:sp>
        <p:nvSpPr>
          <p:cNvPr id="150" name="Google Shape;150;p17"/>
          <p:cNvSpPr txBox="1"/>
          <p:nvPr/>
        </p:nvSpPr>
        <p:spPr>
          <a:xfrm>
            <a:off x="6998125" y="1186950"/>
            <a:ext cx="1236300" cy="5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1" name="Google Shape;151;p17"/>
          <p:cNvPicPr preferRelativeResize="0"/>
          <p:nvPr/>
        </p:nvPicPr>
        <p:blipFill rotWithShape="1">
          <a:blip r:embed="rId10">
            <a:alphaModFix/>
          </a:blip>
          <a:srcRect l="2487" t="29105" r="37427" b="20824"/>
          <a:stretch/>
        </p:blipFill>
        <p:spPr>
          <a:xfrm>
            <a:off x="6891262" y="1038600"/>
            <a:ext cx="1736025" cy="1446625"/>
          </a:xfrm>
          <a:prstGeom prst="rect">
            <a:avLst/>
          </a:prstGeom>
          <a:noFill/>
          <a:ln>
            <a:noFill/>
          </a:ln>
        </p:spPr>
      </p:pic>
      <p:pic>
        <p:nvPicPr>
          <p:cNvPr id="152" name="Google Shape;152;p17"/>
          <p:cNvPicPr preferRelativeResize="0"/>
          <p:nvPr/>
        </p:nvPicPr>
        <p:blipFill>
          <a:blip r:embed="rId11">
            <a:alphaModFix/>
          </a:blip>
          <a:stretch>
            <a:fillRect/>
          </a:stretch>
        </p:blipFill>
        <p:spPr>
          <a:xfrm>
            <a:off x="2722950" y="895752"/>
            <a:ext cx="3698100" cy="857692"/>
          </a:xfrm>
          <a:prstGeom prst="rect">
            <a:avLst/>
          </a:prstGeom>
          <a:noFill/>
          <a:ln>
            <a:noFill/>
          </a:ln>
        </p:spPr>
      </p:pic>
      <p:pic>
        <p:nvPicPr>
          <p:cNvPr id="153" name="Google Shape;153;p17"/>
          <p:cNvPicPr preferRelativeResize="0"/>
          <p:nvPr/>
        </p:nvPicPr>
        <p:blipFill>
          <a:blip r:embed="rId12">
            <a:alphaModFix/>
          </a:blip>
          <a:stretch>
            <a:fillRect/>
          </a:stretch>
        </p:blipFill>
        <p:spPr>
          <a:xfrm flipH="1">
            <a:off x="56975" y="3028186"/>
            <a:ext cx="1736050" cy="2044075"/>
          </a:xfrm>
          <a:prstGeom prst="rect">
            <a:avLst/>
          </a:prstGeom>
          <a:noFill/>
          <a:ln>
            <a:noFill/>
          </a:ln>
        </p:spPr>
      </p:pic>
      <p:pic>
        <p:nvPicPr>
          <p:cNvPr id="154" name="Google Shape;154;p17"/>
          <p:cNvPicPr preferRelativeResize="0"/>
          <p:nvPr/>
        </p:nvPicPr>
        <p:blipFill>
          <a:blip r:embed="rId13">
            <a:alphaModFix/>
          </a:blip>
          <a:stretch>
            <a:fillRect/>
          </a:stretch>
        </p:blipFill>
        <p:spPr>
          <a:xfrm>
            <a:off x="7630492" y="3344627"/>
            <a:ext cx="1513508" cy="1727625"/>
          </a:xfrm>
          <a:prstGeom prst="rect">
            <a:avLst/>
          </a:prstGeom>
          <a:noFill/>
          <a:ln>
            <a:noFill/>
          </a:ln>
        </p:spPr>
      </p:pic>
      <p:pic>
        <p:nvPicPr>
          <p:cNvPr id="1030" name="Picture 6" descr="Bitmoji Image">
            <a:extLst>
              <a:ext uri="{FF2B5EF4-FFF2-40B4-BE49-F238E27FC236}">
                <a16:creationId xmlns:a16="http://schemas.microsoft.com/office/drawing/2014/main" id="{F6D70EDF-6B4A-9640-8EE9-06DABCF1701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88336" y="1236002"/>
            <a:ext cx="3698100" cy="3698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FC54426-B90C-0C41-951A-6E045878C5D7}"/>
              </a:ext>
            </a:extLst>
          </p:cNvPr>
          <p:cNvSpPr txBox="1"/>
          <p:nvPr/>
        </p:nvSpPr>
        <p:spPr>
          <a:xfrm>
            <a:off x="2873829" y="1753444"/>
            <a:ext cx="2569028" cy="1631216"/>
          </a:xfrm>
          <a:prstGeom prst="rect">
            <a:avLst/>
          </a:prstGeom>
          <a:noFill/>
        </p:spPr>
        <p:txBody>
          <a:bodyPr wrap="square" rtlCol="0">
            <a:spAutoFit/>
          </a:bodyPr>
          <a:lstStyle/>
          <a:p>
            <a:pPr algn="ctr"/>
            <a:r>
              <a:rPr lang="en-US" sz="2000" dirty="0">
                <a:solidFill>
                  <a:schemeClr val="bg1"/>
                </a:solidFill>
                <a:latin typeface="Chalkboard SE" panose="03050602040202020205" pitchFamily="66" charset="77"/>
              </a:rPr>
              <a:t>Welcome to Mrs. </a:t>
            </a:r>
            <a:r>
              <a:rPr lang="en-US" sz="2000" dirty="0" err="1">
                <a:solidFill>
                  <a:schemeClr val="bg1"/>
                </a:solidFill>
                <a:latin typeface="Chalkboard SE" panose="03050602040202020205" pitchFamily="66" charset="77"/>
              </a:rPr>
              <a:t>Marchica’s</a:t>
            </a:r>
            <a:r>
              <a:rPr lang="en-US" sz="2000" dirty="0">
                <a:solidFill>
                  <a:schemeClr val="bg1"/>
                </a:solidFill>
                <a:latin typeface="Chalkboard SE" panose="03050602040202020205" pitchFamily="66" charset="77"/>
              </a:rPr>
              <a:t> 1st Grade Class!</a:t>
            </a:r>
          </a:p>
          <a:p>
            <a:pPr algn="ctr"/>
            <a:r>
              <a:rPr lang="en-US" sz="2000" dirty="0">
                <a:solidFill>
                  <a:schemeClr val="bg1"/>
                </a:solidFill>
                <a:latin typeface="Chalkboard SE" panose="03050602040202020205" pitchFamily="66" charset="77"/>
              </a:rPr>
              <a:t>Registration Day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7"/>
          <p:cNvSpPr/>
          <p:nvPr/>
        </p:nvSpPr>
        <p:spPr>
          <a:xfrm>
            <a:off x="0" y="0"/>
            <a:ext cx="9144000" cy="4228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17"/>
          <p:cNvPicPr preferRelativeResize="0"/>
          <p:nvPr/>
        </p:nvPicPr>
        <p:blipFill rotWithShape="1">
          <a:blip r:embed="rId4">
            <a:alphaModFix/>
          </a:blip>
          <a:srcRect b="62764"/>
          <a:stretch/>
        </p:blipFill>
        <p:spPr>
          <a:xfrm>
            <a:off x="1291100" y="4315050"/>
            <a:ext cx="6561799" cy="828450"/>
          </a:xfrm>
          <a:prstGeom prst="rect">
            <a:avLst/>
          </a:prstGeom>
          <a:noFill/>
          <a:ln>
            <a:noFill/>
          </a:ln>
        </p:spPr>
      </p:pic>
      <p:pic>
        <p:nvPicPr>
          <p:cNvPr id="143" name="Google Shape;143;p17"/>
          <p:cNvPicPr preferRelativeResize="0"/>
          <p:nvPr/>
        </p:nvPicPr>
        <p:blipFill rotWithShape="1">
          <a:blip r:embed="rId5">
            <a:alphaModFix/>
          </a:blip>
          <a:srcRect l="4159" t="10835" r="3401" b="51565"/>
          <a:stretch/>
        </p:blipFill>
        <p:spPr>
          <a:xfrm>
            <a:off x="283175" y="166925"/>
            <a:ext cx="3698100" cy="432725"/>
          </a:xfrm>
          <a:prstGeom prst="rect">
            <a:avLst/>
          </a:prstGeom>
          <a:noFill/>
          <a:ln>
            <a:noFill/>
          </a:ln>
        </p:spPr>
      </p:pic>
      <p:pic>
        <p:nvPicPr>
          <p:cNvPr id="144" name="Google Shape;144;p17"/>
          <p:cNvPicPr preferRelativeResize="0"/>
          <p:nvPr/>
        </p:nvPicPr>
        <p:blipFill rotWithShape="1">
          <a:blip r:embed="rId5">
            <a:alphaModFix/>
          </a:blip>
          <a:srcRect l="4159" t="48437" r="3401" b="13963"/>
          <a:stretch/>
        </p:blipFill>
        <p:spPr>
          <a:xfrm>
            <a:off x="3981275" y="166925"/>
            <a:ext cx="3698100" cy="432725"/>
          </a:xfrm>
          <a:prstGeom prst="rect">
            <a:avLst/>
          </a:prstGeom>
          <a:noFill/>
          <a:ln>
            <a:noFill/>
          </a:ln>
        </p:spPr>
      </p:pic>
      <p:pic>
        <p:nvPicPr>
          <p:cNvPr id="145" name="Google Shape;145;p17"/>
          <p:cNvPicPr preferRelativeResize="0"/>
          <p:nvPr/>
        </p:nvPicPr>
        <p:blipFill rotWithShape="1">
          <a:blip r:embed="rId6">
            <a:alphaModFix/>
          </a:blip>
          <a:srcRect t="19728" b="26574"/>
          <a:stretch/>
        </p:blipFill>
        <p:spPr>
          <a:xfrm>
            <a:off x="2722950" y="901201"/>
            <a:ext cx="3698100" cy="2548400"/>
          </a:xfrm>
          <a:prstGeom prst="rect">
            <a:avLst/>
          </a:prstGeom>
          <a:noFill/>
          <a:ln w="28575" cap="flat" cmpd="sng">
            <a:solidFill>
              <a:srgbClr val="000000"/>
            </a:solidFill>
            <a:prstDash val="solid"/>
            <a:round/>
            <a:headEnd type="none" w="sm" len="sm"/>
            <a:tailEnd type="none" w="sm" len="sm"/>
          </a:ln>
        </p:spPr>
      </p:pic>
      <p:pic>
        <p:nvPicPr>
          <p:cNvPr id="146" name="Google Shape;146;p17"/>
          <p:cNvPicPr preferRelativeResize="0"/>
          <p:nvPr/>
        </p:nvPicPr>
        <p:blipFill>
          <a:blip r:embed="rId7">
            <a:alphaModFix/>
          </a:blip>
          <a:stretch>
            <a:fillRect/>
          </a:stretch>
        </p:blipFill>
        <p:spPr>
          <a:xfrm>
            <a:off x="8107175" y="166925"/>
            <a:ext cx="653651" cy="632200"/>
          </a:xfrm>
          <a:prstGeom prst="rect">
            <a:avLst/>
          </a:prstGeom>
          <a:noFill/>
          <a:ln>
            <a:noFill/>
          </a:ln>
        </p:spPr>
      </p:pic>
      <p:pic>
        <p:nvPicPr>
          <p:cNvPr id="147" name="Google Shape;147;p17"/>
          <p:cNvPicPr preferRelativeResize="0"/>
          <p:nvPr/>
        </p:nvPicPr>
        <p:blipFill rotWithShape="1">
          <a:blip r:embed="rId8">
            <a:alphaModFix/>
          </a:blip>
          <a:srcRect l="5522" t="3079" r="4085" b="4711"/>
          <a:stretch/>
        </p:blipFill>
        <p:spPr>
          <a:xfrm>
            <a:off x="382075" y="901200"/>
            <a:ext cx="2004199" cy="2548400"/>
          </a:xfrm>
          <a:prstGeom prst="rect">
            <a:avLst/>
          </a:prstGeom>
          <a:noFill/>
          <a:ln w="28575" cap="flat" cmpd="sng">
            <a:solidFill>
              <a:schemeClr val="dk2"/>
            </a:solidFill>
            <a:prstDash val="solid"/>
            <a:round/>
            <a:headEnd type="none" w="sm" len="sm"/>
            <a:tailEnd type="none" w="sm" len="sm"/>
          </a:ln>
        </p:spPr>
      </p:pic>
      <p:sp>
        <p:nvSpPr>
          <p:cNvPr id="148" name="Google Shape;148;p17"/>
          <p:cNvSpPr/>
          <p:nvPr/>
        </p:nvSpPr>
        <p:spPr>
          <a:xfrm>
            <a:off x="6757725" y="895750"/>
            <a:ext cx="2003100" cy="2559300"/>
          </a:xfrm>
          <a:prstGeom prst="rect">
            <a:avLst/>
          </a:prstGeom>
          <a:solidFill>
            <a:srgbClr val="31313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17"/>
          <p:cNvPicPr preferRelativeResize="0"/>
          <p:nvPr/>
        </p:nvPicPr>
        <p:blipFill rotWithShape="1">
          <a:blip r:embed="rId9">
            <a:alphaModFix/>
          </a:blip>
          <a:srcRect t="34644"/>
          <a:stretch/>
        </p:blipFill>
        <p:spPr>
          <a:xfrm>
            <a:off x="6757725" y="2576825"/>
            <a:ext cx="2003100" cy="872774"/>
          </a:xfrm>
          <a:prstGeom prst="rect">
            <a:avLst/>
          </a:prstGeom>
          <a:noFill/>
          <a:ln>
            <a:noFill/>
          </a:ln>
        </p:spPr>
      </p:pic>
      <p:sp>
        <p:nvSpPr>
          <p:cNvPr id="150" name="Google Shape;150;p17"/>
          <p:cNvSpPr txBox="1"/>
          <p:nvPr/>
        </p:nvSpPr>
        <p:spPr>
          <a:xfrm>
            <a:off x="6998125" y="1186950"/>
            <a:ext cx="1236300" cy="5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1" name="Google Shape;151;p17"/>
          <p:cNvPicPr preferRelativeResize="0"/>
          <p:nvPr/>
        </p:nvPicPr>
        <p:blipFill rotWithShape="1">
          <a:blip r:embed="rId10">
            <a:alphaModFix/>
          </a:blip>
          <a:srcRect l="2487" t="29105" r="37427" b="20824"/>
          <a:stretch/>
        </p:blipFill>
        <p:spPr>
          <a:xfrm>
            <a:off x="6891262" y="1038600"/>
            <a:ext cx="1736025" cy="1446625"/>
          </a:xfrm>
          <a:prstGeom prst="rect">
            <a:avLst/>
          </a:prstGeom>
          <a:noFill/>
          <a:ln>
            <a:noFill/>
          </a:ln>
        </p:spPr>
      </p:pic>
      <p:pic>
        <p:nvPicPr>
          <p:cNvPr id="153" name="Google Shape;153;p17"/>
          <p:cNvPicPr preferRelativeResize="0"/>
          <p:nvPr/>
        </p:nvPicPr>
        <p:blipFill>
          <a:blip r:embed="rId11">
            <a:alphaModFix/>
          </a:blip>
          <a:stretch>
            <a:fillRect/>
          </a:stretch>
        </p:blipFill>
        <p:spPr>
          <a:xfrm flipH="1">
            <a:off x="56975" y="3028186"/>
            <a:ext cx="1736050" cy="2044075"/>
          </a:xfrm>
          <a:prstGeom prst="rect">
            <a:avLst/>
          </a:prstGeom>
          <a:noFill/>
          <a:ln>
            <a:noFill/>
          </a:ln>
        </p:spPr>
      </p:pic>
      <p:pic>
        <p:nvPicPr>
          <p:cNvPr id="154" name="Google Shape;154;p17"/>
          <p:cNvPicPr preferRelativeResize="0"/>
          <p:nvPr/>
        </p:nvPicPr>
        <p:blipFill>
          <a:blip r:embed="rId12">
            <a:alphaModFix/>
          </a:blip>
          <a:stretch>
            <a:fillRect/>
          </a:stretch>
        </p:blipFill>
        <p:spPr>
          <a:xfrm>
            <a:off x="7630492" y="3344627"/>
            <a:ext cx="1513508" cy="1727625"/>
          </a:xfrm>
          <a:prstGeom prst="rect">
            <a:avLst/>
          </a:prstGeom>
          <a:noFill/>
          <a:ln>
            <a:noFill/>
          </a:ln>
        </p:spPr>
      </p:pic>
      <p:sp>
        <p:nvSpPr>
          <p:cNvPr id="2" name="TextBox 1">
            <a:extLst>
              <a:ext uri="{FF2B5EF4-FFF2-40B4-BE49-F238E27FC236}">
                <a16:creationId xmlns:a16="http://schemas.microsoft.com/office/drawing/2014/main" id="{6B0EFA65-B553-704F-A503-9509C76AA039}"/>
              </a:ext>
            </a:extLst>
          </p:cNvPr>
          <p:cNvSpPr txBox="1"/>
          <p:nvPr/>
        </p:nvSpPr>
        <p:spPr>
          <a:xfrm>
            <a:off x="2768349" y="915000"/>
            <a:ext cx="3596514" cy="2462213"/>
          </a:xfrm>
          <a:prstGeom prst="rect">
            <a:avLst/>
          </a:prstGeom>
          <a:noFill/>
        </p:spPr>
        <p:txBody>
          <a:bodyPr wrap="square" rtlCol="0">
            <a:spAutoFit/>
          </a:bodyPr>
          <a:lstStyle/>
          <a:p>
            <a:pPr algn="ctr"/>
            <a:r>
              <a:rPr lang="en-US" b="1" u="sng" dirty="0">
                <a:solidFill>
                  <a:schemeClr val="bg1"/>
                </a:solidFill>
                <a:latin typeface="Chalkboard SE" panose="03050602040202020205" pitchFamily="66" charset="77"/>
              </a:rPr>
              <a:t>Class Dojo</a:t>
            </a:r>
          </a:p>
          <a:p>
            <a:pPr algn="ctr"/>
            <a:r>
              <a:rPr lang="en-US" dirty="0">
                <a:solidFill>
                  <a:schemeClr val="bg1"/>
                </a:solidFill>
                <a:latin typeface="Chalkboard SE" panose="03050602040202020205" pitchFamily="66" charset="77"/>
              </a:rPr>
              <a:t>The whole school will be using Class Dojo this year. </a:t>
            </a:r>
          </a:p>
          <a:p>
            <a:pPr algn="ctr"/>
            <a:r>
              <a:rPr lang="en-US" dirty="0">
                <a:solidFill>
                  <a:schemeClr val="bg1"/>
                </a:solidFill>
                <a:latin typeface="Chalkboard SE" panose="03050602040202020205" pitchFamily="66" charset="77"/>
              </a:rPr>
              <a:t>I encourage everyone to download the App on your phone to view pictures, announcements, and see how your child is doing in class. </a:t>
            </a:r>
          </a:p>
          <a:p>
            <a:pPr algn="ctr"/>
            <a:r>
              <a:rPr lang="en-US" dirty="0">
                <a:solidFill>
                  <a:schemeClr val="bg1"/>
                </a:solidFill>
                <a:latin typeface="Chalkboard SE" panose="03050602040202020205" pitchFamily="66" charset="77"/>
              </a:rPr>
              <a:t>I will also be using it as a means of communication. </a:t>
            </a:r>
          </a:p>
          <a:p>
            <a:pPr algn="ctr"/>
            <a:r>
              <a:rPr lang="en-US" dirty="0">
                <a:solidFill>
                  <a:schemeClr val="bg1"/>
                </a:solidFill>
                <a:latin typeface="Chalkboard SE" panose="03050602040202020205" pitchFamily="66" charset="77"/>
              </a:rPr>
              <a:t>I will be sending out invites to join our class by Friday!</a:t>
            </a:r>
          </a:p>
        </p:txBody>
      </p:sp>
      <p:pic>
        <p:nvPicPr>
          <p:cNvPr id="9218" name="Picture 2" descr="ClassDojo | Product Reviews | EdSurge">
            <a:extLst>
              <a:ext uri="{FF2B5EF4-FFF2-40B4-BE49-F238E27FC236}">
                <a16:creationId xmlns:a16="http://schemas.microsoft.com/office/drawing/2014/main" id="{D060115B-0E75-8544-A668-27ECE4E15B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87025" y="331482"/>
            <a:ext cx="1392350" cy="13923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itmoji Image">
            <a:extLst>
              <a:ext uri="{FF2B5EF4-FFF2-40B4-BE49-F238E27FC236}">
                <a16:creationId xmlns:a16="http://schemas.microsoft.com/office/drawing/2014/main" id="{4F51187F-7214-7C42-AB28-ADBD760FC42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36" y="1301259"/>
            <a:ext cx="3770993" cy="3770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81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7"/>
          <p:cNvSpPr/>
          <p:nvPr/>
        </p:nvSpPr>
        <p:spPr>
          <a:xfrm>
            <a:off x="0" y="0"/>
            <a:ext cx="9144000" cy="4228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17"/>
          <p:cNvPicPr preferRelativeResize="0"/>
          <p:nvPr/>
        </p:nvPicPr>
        <p:blipFill rotWithShape="1">
          <a:blip r:embed="rId4">
            <a:alphaModFix/>
          </a:blip>
          <a:srcRect b="62764"/>
          <a:stretch/>
        </p:blipFill>
        <p:spPr>
          <a:xfrm>
            <a:off x="1291100" y="4315050"/>
            <a:ext cx="6561799" cy="828450"/>
          </a:xfrm>
          <a:prstGeom prst="rect">
            <a:avLst/>
          </a:prstGeom>
          <a:noFill/>
          <a:ln>
            <a:noFill/>
          </a:ln>
        </p:spPr>
      </p:pic>
      <p:pic>
        <p:nvPicPr>
          <p:cNvPr id="143" name="Google Shape;143;p17"/>
          <p:cNvPicPr preferRelativeResize="0"/>
          <p:nvPr/>
        </p:nvPicPr>
        <p:blipFill rotWithShape="1">
          <a:blip r:embed="rId5">
            <a:alphaModFix/>
          </a:blip>
          <a:srcRect l="4159" t="10835" r="3401" b="51565"/>
          <a:stretch/>
        </p:blipFill>
        <p:spPr>
          <a:xfrm>
            <a:off x="283175" y="166925"/>
            <a:ext cx="3698100" cy="432725"/>
          </a:xfrm>
          <a:prstGeom prst="rect">
            <a:avLst/>
          </a:prstGeom>
          <a:noFill/>
          <a:ln>
            <a:noFill/>
          </a:ln>
        </p:spPr>
      </p:pic>
      <p:pic>
        <p:nvPicPr>
          <p:cNvPr id="144" name="Google Shape;144;p17"/>
          <p:cNvPicPr preferRelativeResize="0"/>
          <p:nvPr/>
        </p:nvPicPr>
        <p:blipFill rotWithShape="1">
          <a:blip r:embed="rId5">
            <a:alphaModFix/>
          </a:blip>
          <a:srcRect l="4159" t="48437" r="3401" b="13963"/>
          <a:stretch/>
        </p:blipFill>
        <p:spPr>
          <a:xfrm>
            <a:off x="3981275" y="166925"/>
            <a:ext cx="3698100" cy="432725"/>
          </a:xfrm>
          <a:prstGeom prst="rect">
            <a:avLst/>
          </a:prstGeom>
          <a:noFill/>
          <a:ln>
            <a:noFill/>
          </a:ln>
        </p:spPr>
      </p:pic>
      <p:pic>
        <p:nvPicPr>
          <p:cNvPr id="145" name="Google Shape;145;p17"/>
          <p:cNvPicPr preferRelativeResize="0"/>
          <p:nvPr/>
        </p:nvPicPr>
        <p:blipFill rotWithShape="1">
          <a:blip r:embed="rId6">
            <a:alphaModFix/>
          </a:blip>
          <a:srcRect t="19728" b="26574"/>
          <a:stretch/>
        </p:blipFill>
        <p:spPr>
          <a:xfrm>
            <a:off x="2722950" y="901201"/>
            <a:ext cx="3698100" cy="2548400"/>
          </a:xfrm>
          <a:prstGeom prst="rect">
            <a:avLst/>
          </a:prstGeom>
          <a:noFill/>
          <a:ln w="28575" cap="flat" cmpd="sng">
            <a:solidFill>
              <a:srgbClr val="000000"/>
            </a:solidFill>
            <a:prstDash val="solid"/>
            <a:round/>
            <a:headEnd type="none" w="sm" len="sm"/>
            <a:tailEnd type="none" w="sm" len="sm"/>
          </a:ln>
        </p:spPr>
      </p:pic>
      <p:pic>
        <p:nvPicPr>
          <p:cNvPr id="146" name="Google Shape;146;p17"/>
          <p:cNvPicPr preferRelativeResize="0"/>
          <p:nvPr/>
        </p:nvPicPr>
        <p:blipFill>
          <a:blip r:embed="rId7">
            <a:alphaModFix/>
          </a:blip>
          <a:stretch>
            <a:fillRect/>
          </a:stretch>
        </p:blipFill>
        <p:spPr>
          <a:xfrm>
            <a:off x="8107175" y="166925"/>
            <a:ext cx="653651" cy="632200"/>
          </a:xfrm>
          <a:prstGeom prst="rect">
            <a:avLst/>
          </a:prstGeom>
          <a:noFill/>
          <a:ln>
            <a:noFill/>
          </a:ln>
        </p:spPr>
      </p:pic>
      <p:pic>
        <p:nvPicPr>
          <p:cNvPr id="147" name="Google Shape;147;p17"/>
          <p:cNvPicPr preferRelativeResize="0"/>
          <p:nvPr/>
        </p:nvPicPr>
        <p:blipFill rotWithShape="1">
          <a:blip r:embed="rId8">
            <a:alphaModFix/>
          </a:blip>
          <a:srcRect l="5522" t="3079" r="4085" b="4711"/>
          <a:stretch/>
        </p:blipFill>
        <p:spPr>
          <a:xfrm>
            <a:off x="382075" y="901200"/>
            <a:ext cx="2004199" cy="2548400"/>
          </a:xfrm>
          <a:prstGeom prst="rect">
            <a:avLst/>
          </a:prstGeom>
          <a:noFill/>
          <a:ln w="28575" cap="flat" cmpd="sng">
            <a:solidFill>
              <a:schemeClr val="dk2"/>
            </a:solidFill>
            <a:prstDash val="solid"/>
            <a:round/>
            <a:headEnd type="none" w="sm" len="sm"/>
            <a:tailEnd type="none" w="sm" len="sm"/>
          </a:ln>
        </p:spPr>
      </p:pic>
      <p:sp>
        <p:nvSpPr>
          <p:cNvPr id="148" name="Google Shape;148;p17"/>
          <p:cNvSpPr/>
          <p:nvPr/>
        </p:nvSpPr>
        <p:spPr>
          <a:xfrm>
            <a:off x="6757725" y="895750"/>
            <a:ext cx="2003100" cy="2559300"/>
          </a:xfrm>
          <a:prstGeom prst="rect">
            <a:avLst/>
          </a:prstGeom>
          <a:solidFill>
            <a:srgbClr val="31313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17"/>
          <p:cNvPicPr preferRelativeResize="0"/>
          <p:nvPr/>
        </p:nvPicPr>
        <p:blipFill rotWithShape="1">
          <a:blip r:embed="rId9">
            <a:alphaModFix/>
          </a:blip>
          <a:srcRect t="34644"/>
          <a:stretch/>
        </p:blipFill>
        <p:spPr>
          <a:xfrm>
            <a:off x="6757725" y="2576825"/>
            <a:ext cx="2003100" cy="872774"/>
          </a:xfrm>
          <a:prstGeom prst="rect">
            <a:avLst/>
          </a:prstGeom>
          <a:noFill/>
          <a:ln>
            <a:noFill/>
          </a:ln>
        </p:spPr>
      </p:pic>
      <p:sp>
        <p:nvSpPr>
          <p:cNvPr id="150" name="Google Shape;150;p17"/>
          <p:cNvSpPr txBox="1"/>
          <p:nvPr/>
        </p:nvSpPr>
        <p:spPr>
          <a:xfrm>
            <a:off x="6998125" y="1186950"/>
            <a:ext cx="1236300" cy="5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1" name="Google Shape;151;p17"/>
          <p:cNvPicPr preferRelativeResize="0"/>
          <p:nvPr/>
        </p:nvPicPr>
        <p:blipFill rotWithShape="1">
          <a:blip r:embed="rId10">
            <a:alphaModFix/>
          </a:blip>
          <a:srcRect l="2487" t="29105" r="37427" b="20824"/>
          <a:stretch/>
        </p:blipFill>
        <p:spPr>
          <a:xfrm>
            <a:off x="6891262" y="1038600"/>
            <a:ext cx="1736025" cy="1446625"/>
          </a:xfrm>
          <a:prstGeom prst="rect">
            <a:avLst/>
          </a:prstGeom>
          <a:noFill/>
          <a:ln>
            <a:noFill/>
          </a:ln>
        </p:spPr>
      </p:pic>
      <p:pic>
        <p:nvPicPr>
          <p:cNvPr id="153" name="Google Shape;153;p17"/>
          <p:cNvPicPr preferRelativeResize="0"/>
          <p:nvPr/>
        </p:nvPicPr>
        <p:blipFill>
          <a:blip r:embed="rId11">
            <a:alphaModFix/>
          </a:blip>
          <a:stretch>
            <a:fillRect/>
          </a:stretch>
        </p:blipFill>
        <p:spPr>
          <a:xfrm flipH="1">
            <a:off x="56975" y="3028186"/>
            <a:ext cx="1736050" cy="2044075"/>
          </a:xfrm>
          <a:prstGeom prst="rect">
            <a:avLst/>
          </a:prstGeom>
          <a:noFill/>
          <a:ln>
            <a:noFill/>
          </a:ln>
        </p:spPr>
      </p:pic>
      <p:pic>
        <p:nvPicPr>
          <p:cNvPr id="154" name="Google Shape;154;p17"/>
          <p:cNvPicPr preferRelativeResize="0"/>
          <p:nvPr/>
        </p:nvPicPr>
        <p:blipFill>
          <a:blip r:embed="rId12">
            <a:alphaModFix/>
          </a:blip>
          <a:stretch>
            <a:fillRect/>
          </a:stretch>
        </p:blipFill>
        <p:spPr>
          <a:xfrm>
            <a:off x="7630492" y="3344627"/>
            <a:ext cx="1513508" cy="1727625"/>
          </a:xfrm>
          <a:prstGeom prst="rect">
            <a:avLst/>
          </a:prstGeom>
          <a:noFill/>
          <a:ln>
            <a:noFill/>
          </a:ln>
        </p:spPr>
      </p:pic>
      <p:sp>
        <p:nvSpPr>
          <p:cNvPr id="2" name="TextBox 1">
            <a:extLst>
              <a:ext uri="{FF2B5EF4-FFF2-40B4-BE49-F238E27FC236}">
                <a16:creationId xmlns:a16="http://schemas.microsoft.com/office/drawing/2014/main" id="{6B0EFA65-B553-704F-A503-9509C76AA039}"/>
              </a:ext>
            </a:extLst>
          </p:cNvPr>
          <p:cNvSpPr txBox="1"/>
          <p:nvPr/>
        </p:nvSpPr>
        <p:spPr>
          <a:xfrm>
            <a:off x="2768349" y="1267459"/>
            <a:ext cx="3596514" cy="1815882"/>
          </a:xfrm>
          <a:prstGeom prst="rect">
            <a:avLst/>
          </a:prstGeom>
          <a:noFill/>
        </p:spPr>
        <p:txBody>
          <a:bodyPr wrap="square" rtlCol="0">
            <a:spAutoFit/>
          </a:bodyPr>
          <a:lstStyle/>
          <a:p>
            <a:pPr algn="ctr"/>
            <a:r>
              <a:rPr lang="en-US" sz="1600" dirty="0">
                <a:solidFill>
                  <a:schemeClr val="bg1"/>
                </a:solidFill>
                <a:latin typeface="Chalkboard SE" panose="03050602040202020205" pitchFamily="66" charset="77"/>
              </a:rPr>
              <a:t>We can do VIRTUALLY anything! </a:t>
            </a:r>
            <a:r>
              <a:rPr lang="en-US" sz="1600" dirty="0">
                <a:solidFill>
                  <a:schemeClr val="bg1"/>
                </a:solidFill>
                <a:latin typeface="Chalkboard SE" panose="03050602040202020205" pitchFamily="66" charset="77"/>
                <a:sym typeface="Wingdings" pitchFamily="2" charset="2"/>
              </a:rPr>
              <a:t></a:t>
            </a:r>
          </a:p>
          <a:p>
            <a:pPr algn="ctr"/>
            <a:endParaRPr lang="en-US" sz="1600" dirty="0">
              <a:solidFill>
                <a:schemeClr val="bg1"/>
              </a:solidFill>
              <a:latin typeface="Chalkboard SE" panose="03050602040202020205" pitchFamily="66" charset="77"/>
              <a:sym typeface="Wingdings" pitchFamily="2" charset="2"/>
            </a:endParaRPr>
          </a:p>
          <a:p>
            <a:pPr algn="ctr"/>
            <a:r>
              <a:rPr lang="en-US" sz="1600" dirty="0">
                <a:solidFill>
                  <a:schemeClr val="bg1"/>
                </a:solidFill>
                <a:latin typeface="Chalkboard SE" panose="03050602040202020205" pitchFamily="66" charset="77"/>
                <a:sym typeface="Wingdings" pitchFamily="2" charset="2"/>
              </a:rPr>
              <a:t>Thank you for joining me in this first ever Virtual Meet the Teacher.</a:t>
            </a:r>
          </a:p>
          <a:p>
            <a:pPr algn="ctr"/>
            <a:endParaRPr lang="en-US" sz="1600" dirty="0">
              <a:solidFill>
                <a:schemeClr val="bg1"/>
              </a:solidFill>
              <a:latin typeface="Chalkboard SE" panose="03050602040202020205" pitchFamily="66" charset="77"/>
              <a:sym typeface="Wingdings" pitchFamily="2" charset="2"/>
            </a:endParaRPr>
          </a:p>
          <a:p>
            <a:pPr algn="ctr"/>
            <a:r>
              <a:rPr lang="en-US" sz="1600" dirty="0">
                <a:solidFill>
                  <a:schemeClr val="bg1"/>
                </a:solidFill>
                <a:latin typeface="Chalkboard SE" panose="03050602040202020205" pitchFamily="66" charset="77"/>
                <a:sym typeface="Wingdings" pitchFamily="2" charset="2"/>
              </a:rPr>
              <a:t>Questions, Comments, or Concerns?</a:t>
            </a:r>
            <a:endParaRPr lang="en-US" sz="1600" dirty="0">
              <a:solidFill>
                <a:schemeClr val="bg1"/>
              </a:solidFill>
              <a:latin typeface="Chalkboard SE" panose="03050602040202020205" pitchFamily="66" charset="77"/>
            </a:endParaRPr>
          </a:p>
        </p:txBody>
      </p:sp>
      <p:pic>
        <p:nvPicPr>
          <p:cNvPr id="10242" name="Picture 2" descr="Bitmoji Image">
            <a:extLst>
              <a:ext uri="{FF2B5EF4-FFF2-40B4-BE49-F238E27FC236}">
                <a16:creationId xmlns:a16="http://schemas.microsoft.com/office/drawing/2014/main" id="{B9BAB60E-A0D7-C94E-A518-9E8531D4989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28430" y="799125"/>
            <a:ext cx="3683907" cy="368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98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7"/>
          <p:cNvSpPr/>
          <p:nvPr/>
        </p:nvSpPr>
        <p:spPr>
          <a:xfrm>
            <a:off x="0" y="0"/>
            <a:ext cx="9144000" cy="4228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17"/>
          <p:cNvPicPr preferRelativeResize="0"/>
          <p:nvPr/>
        </p:nvPicPr>
        <p:blipFill rotWithShape="1">
          <a:blip r:embed="rId4">
            <a:alphaModFix/>
          </a:blip>
          <a:srcRect b="62764"/>
          <a:stretch/>
        </p:blipFill>
        <p:spPr>
          <a:xfrm>
            <a:off x="1291100" y="4315050"/>
            <a:ext cx="6561799" cy="828450"/>
          </a:xfrm>
          <a:prstGeom prst="rect">
            <a:avLst/>
          </a:prstGeom>
          <a:noFill/>
          <a:ln>
            <a:noFill/>
          </a:ln>
        </p:spPr>
      </p:pic>
      <p:pic>
        <p:nvPicPr>
          <p:cNvPr id="143" name="Google Shape;143;p17"/>
          <p:cNvPicPr preferRelativeResize="0"/>
          <p:nvPr/>
        </p:nvPicPr>
        <p:blipFill rotWithShape="1">
          <a:blip r:embed="rId5">
            <a:alphaModFix/>
          </a:blip>
          <a:srcRect l="4159" t="10835" r="3401" b="51565"/>
          <a:stretch/>
        </p:blipFill>
        <p:spPr>
          <a:xfrm>
            <a:off x="283175" y="166925"/>
            <a:ext cx="3698100" cy="432725"/>
          </a:xfrm>
          <a:prstGeom prst="rect">
            <a:avLst/>
          </a:prstGeom>
          <a:noFill/>
          <a:ln>
            <a:noFill/>
          </a:ln>
        </p:spPr>
      </p:pic>
      <p:pic>
        <p:nvPicPr>
          <p:cNvPr id="144" name="Google Shape;144;p17"/>
          <p:cNvPicPr preferRelativeResize="0"/>
          <p:nvPr/>
        </p:nvPicPr>
        <p:blipFill rotWithShape="1">
          <a:blip r:embed="rId5">
            <a:alphaModFix/>
          </a:blip>
          <a:srcRect l="4159" t="48437" r="3401" b="13963"/>
          <a:stretch/>
        </p:blipFill>
        <p:spPr>
          <a:xfrm>
            <a:off x="3981275" y="166925"/>
            <a:ext cx="3698100" cy="432725"/>
          </a:xfrm>
          <a:prstGeom prst="rect">
            <a:avLst/>
          </a:prstGeom>
          <a:noFill/>
          <a:ln>
            <a:noFill/>
          </a:ln>
        </p:spPr>
      </p:pic>
      <p:pic>
        <p:nvPicPr>
          <p:cNvPr id="145" name="Google Shape;145;p17"/>
          <p:cNvPicPr preferRelativeResize="0"/>
          <p:nvPr/>
        </p:nvPicPr>
        <p:blipFill rotWithShape="1">
          <a:blip r:embed="rId6">
            <a:alphaModFix/>
          </a:blip>
          <a:srcRect t="19728" b="26574"/>
          <a:stretch/>
        </p:blipFill>
        <p:spPr>
          <a:xfrm>
            <a:off x="2722950" y="901201"/>
            <a:ext cx="3698100" cy="2548400"/>
          </a:xfrm>
          <a:prstGeom prst="rect">
            <a:avLst/>
          </a:prstGeom>
          <a:noFill/>
          <a:ln w="28575" cap="flat" cmpd="sng">
            <a:solidFill>
              <a:srgbClr val="000000"/>
            </a:solidFill>
            <a:prstDash val="solid"/>
            <a:round/>
            <a:headEnd type="none" w="sm" len="sm"/>
            <a:tailEnd type="none" w="sm" len="sm"/>
          </a:ln>
        </p:spPr>
      </p:pic>
      <p:pic>
        <p:nvPicPr>
          <p:cNvPr id="146" name="Google Shape;146;p17"/>
          <p:cNvPicPr preferRelativeResize="0"/>
          <p:nvPr/>
        </p:nvPicPr>
        <p:blipFill>
          <a:blip r:embed="rId7">
            <a:alphaModFix/>
          </a:blip>
          <a:stretch>
            <a:fillRect/>
          </a:stretch>
        </p:blipFill>
        <p:spPr>
          <a:xfrm>
            <a:off x="8107175" y="166925"/>
            <a:ext cx="653651" cy="632200"/>
          </a:xfrm>
          <a:prstGeom prst="rect">
            <a:avLst/>
          </a:prstGeom>
          <a:noFill/>
          <a:ln>
            <a:noFill/>
          </a:ln>
        </p:spPr>
      </p:pic>
      <p:pic>
        <p:nvPicPr>
          <p:cNvPr id="147" name="Google Shape;147;p17"/>
          <p:cNvPicPr preferRelativeResize="0"/>
          <p:nvPr/>
        </p:nvPicPr>
        <p:blipFill rotWithShape="1">
          <a:blip r:embed="rId8">
            <a:alphaModFix/>
          </a:blip>
          <a:srcRect l="5522" t="3079" r="4085" b="4711"/>
          <a:stretch/>
        </p:blipFill>
        <p:spPr>
          <a:xfrm>
            <a:off x="382075" y="901200"/>
            <a:ext cx="2004199" cy="2548400"/>
          </a:xfrm>
          <a:prstGeom prst="rect">
            <a:avLst/>
          </a:prstGeom>
          <a:noFill/>
          <a:ln w="28575" cap="flat" cmpd="sng">
            <a:solidFill>
              <a:schemeClr val="dk2"/>
            </a:solidFill>
            <a:prstDash val="solid"/>
            <a:round/>
            <a:headEnd type="none" w="sm" len="sm"/>
            <a:tailEnd type="none" w="sm" len="sm"/>
          </a:ln>
        </p:spPr>
      </p:pic>
      <p:sp>
        <p:nvSpPr>
          <p:cNvPr id="148" name="Google Shape;148;p17"/>
          <p:cNvSpPr/>
          <p:nvPr/>
        </p:nvSpPr>
        <p:spPr>
          <a:xfrm>
            <a:off x="6757725" y="895750"/>
            <a:ext cx="2003100" cy="2559300"/>
          </a:xfrm>
          <a:prstGeom prst="rect">
            <a:avLst/>
          </a:prstGeom>
          <a:solidFill>
            <a:srgbClr val="31313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17"/>
          <p:cNvPicPr preferRelativeResize="0"/>
          <p:nvPr/>
        </p:nvPicPr>
        <p:blipFill rotWithShape="1">
          <a:blip r:embed="rId9">
            <a:alphaModFix/>
          </a:blip>
          <a:srcRect t="34644"/>
          <a:stretch/>
        </p:blipFill>
        <p:spPr>
          <a:xfrm>
            <a:off x="6757725" y="2576825"/>
            <a:ext cx="2003100" cy="872774"/>
          </a:xfrm>
          <a:prstGeom prst="rect">
            <a:avLst/>
          </a:prstGeom>
          <a:noFill/>
          <a:ln>
            <a:noFill/>
          </a:ln>
        </p:spPr>
      </p:pic>
      <p:sp>
        <p:nvSpPr>
          <p:cNvPr id="150" name="Google Shape;150;p17"/>
          <p:cNvSpPr txBox="1"/>
          <p:nvPr/>
        </p:nvSpPr>
        <p:spPr>
          <a:xfrm>
            <a:off x="6998125" y="1186950"/>
            <a:ext cx="1236300" cy="5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1" name="Google Shape;151;p17"/>
          <p:cNvPicPr preferRelativeResize="0"/>
          <p:nvPr/>
        </p:nvPicPr>
        <p:blipFill rotWithShape="1">
          <a:blip r:embed="rId10">
            <a:alphaModFix/>
          </a:blip>
          <a:srcRect l="2487" t="29105" r="37427" b="20824"/>
          <a:stretch/>
        </p:blipFill>
        <p:spPr>
          <a:xfrm>
            <a:off x="6891262" y="1038600"/>
            <a:ext cx="1736025" cy="1446625"/>
          </a:xfrm>
          <a:prstGeom prst="rect">
            <a:avLst/>
          </a:prstGeom>
          <a:noFill/>
          <a:ln>
            <a:noFill/>
          </a:ln>
        </p:spPr>
      </p:pic>
      <p:pic>
        <p:nvPicPr>
          <p:cNvPr id="153" name="Google Shape;153;p17"/>
          <p:cNvPicPr preferRelativeResize="0"/>
          <p:nvPr/>
        </p:nvPicPr>
        <p:blipFill>
          <a:blip r:embed="rId11">
            <a:alphaModFix/>
          </a:blip>
          <a:stretch>
            <a:fillRect/>
          </a:stretch>
        </p:blipFill>
        <p:spPr>
          <a:xfrm flipH="1">
            <a:off x="56975" y="3028186"/>
            <a:ext cx="1736050" cy="2044075"/>
          </a:xfrm>
          <a:prstGeom prst="rect">
            <a:avLst/>
          </a:prstGeom>
          <a:noFill/>
          <a:ln>
            <a:noFill/>
          </a:ln>
        </p:spPr>
      </p:pic>
      <p:pic>
        <p:nvPicPr>
          <p:cNvPr id="154" name="Google Shape;154;p17"/>
          <p:cNvPicPr preferRelativeResize="0"/>
          <p:nvPr/>
        </p:nvPicPr>
        <p:blipFill>
          <a:blip r:embed="rId12">
            <a:alphaModFix/>
          </a:blip>
          <a:stretch>
            <a:fillRect/>
          </a:stretch>
        </p:blipFill>
        <p:spPr>
          <a:xfrm>
            <a:off x="7630492" y="3344627"/>
            <a:ext cx="1513508" cy="1727625"/>
          </a:xfrm>
          <a:prstGeom prst="rect">
            <a:avLst/>
          </a:prstGeom>
          <a:noFill/>
          <a:ln>
            <a:noFill/>
          </a:ln>
        </p:spPr>
      </p:pic>
      <p:sp>
        <p:nvSpPr>
          <p:cNvPr id="2" name="TextBox 1">
            <a:extLst>
              <a:ext uri="{FF2B5EF4-FFF2-40B4-BE49-F238E27FC236}">
                <a16:creationId xmlns:a16="http://schemas.microsoft.com/office/drawing/2014/main" id="{B302C668-0EFB-774A-8DA8-87AC4942D9ED}"/>
              </a:ext>
            </a:extLst>
          </p:cNvPr>
          <p:cNvSpPr txBox="1"/>
          <p:nvPr/>
        </p:nvSpPr>
        <p:spPr>
          <a:xfrm>
            <a:off x="2852057" y="1038600"/>
            <a:ext cx="3483429" cy="2462213"/>
          </a:xfrm>
          <a:prstGeom prst="rect">
            <a:avLst/>
          </a:prstGeom>
          <a:noFill/>
        </p:spPr>
        <p:txBody>
          <a:bodyPr wrap="square" rtlCol="0">
            <a:spAutoFit/>
          </a:bodyPr>
          <a:lstStyle/>
          <a:p>
            <a:pPr algn="ctr"/>
            <a:r>
              <a:rPr lang="en-US" dirty="0">
                <a:solidFill>
                  <a:schemeClr val="bg1"/>
                </a:solidFill>
                <a:latin typeface="Chalkboard SE" panose="03050602040202020205" pitchFamily="66" charset="77"/>
              </a:rPr>
              <a:t>The Basics</a:t>
            </a:r>
          </a:p>
          <a:p>
            <a:pPr algn="ctr"/>
            <a:r>
              <a:rPr lang="en-US" dirty="0">
                <a:solidFill>
                  <a:schemeClr val="bg1"/>
                </a:solidFill>
                <a:latin typeface="Chalkboard SE" panose="03050602040202020205" pitchFamily="66" charset="77"/>
              </a:rPr>
              <a:t>Rodney B. Cox Elementary</a:t>
            </a:r>
          </a:p>
          <a:p>
            <a:pPr algn="ctr"/>
            <a:r>
              <a:rPr lang="en-US" dirty="0">
                <a:solidFill>
                  <a:schemeClr val="bg1"/>
                </a:solidFill>
                <a:latin typeface="Chalkboard SE" panose="03050602040202020205" pitchFamily="66" charset="77"/>
              </a:rPr>
              <a:t>Traditional Classroom Environment</a:t>
            </a:r>
          </a:p>
          <a:p>
            <a:pPr algn="ctr"/>
            <a:r>
              <a:rPr lang="en-US" dirty="0">
                <a:solidFill>
                  <a:schemeClr val="bg1"/>
                </a:solidFill>
                <a:latin typeface="Chalkboard SE" panose="03050602040202020205" pitchFamily="66" charset="77"/>
              </a:rPr>
              <a:t>Email: </a:t>
            </a:r>
            <a:r>
              <a:rPr lang="en-US" dirty="0">
                <a:solidFill>
                  <a:schemeClr val="bg1"/>
                </a:solidFill>
                <a:latin typeface="Chalkboard SE" panose="03050602040202020205" pitchFamily="66" charset="77"/>
                <a:hlinkClick r:id="rId13"/>
              </a:rPr>
              <a:t>aricard@pasco.k12.fl.us</a:t>
            </a:r>
            <a:endParaRPr lang="en-US" dirty="0">
              <a:solidFill>
                <a:schemeClr val="bg1"/>
              </a:solidFill>
              <a:latin typeface="Chalkboard SE" panose="03050602040202020205" pitchFamily="66" charset="77"/>
            </a:endParaRPr>
          </a:p>
          <a:p>
            <a:pPr algn="ctr"/>
            <a:r>
              <a:rPr lang="en-US" dirty="0">
                <a:solidFill>
                  <a:schemeClr val="bg1"/>
                </a:solidFill>
                <a:latin typeface="Chalkboard SE" panose="03050602040202020205" pitchFamily="66" charset="77"/>
              </a:rPr>
              <a:t>Phone #: (727) 437-2099 call or text or message through Class Dojo (more info to come later </a:t>
            </a:r>
            <a:r>
              <a:rPr lang="en-US" dirty="0">
                <a:solidFill>
                  <a:schemeClr val="bg1"/>
                </a:solidFill>
                <a:latin typeface="Chalkboard SE" panose="03050602040202020205" pitchFamily="66" charset="77"/>
                <a:sym typeface="Wingdings" pitchFamily="2" charset="2"/>
              </a:rPr>
              <a:t>)</a:t>
            </a:r>
            <a:endParaRPr lang="en-US" dirty="0">
              <a:solidFill>
                <a:schemeClr val="bg1"/>
              </a:solidFill>
              <a:latin typeface="Chalkboard SE" panose="03050602040202020205" pitchFamily="66" charset="77"/>
            </a:endParaRPr>
          </a:p>
          <a:p>
            <a:endParaRPr lang="en-US" dirty="0"/>
          </a:p>
          <a:p>
            <a:endParaRPr lang="en-US" dirty="0"/>
          </a:p>
          <a:p>
            <a:endParaRPr lang="en-US" dirty="0"/>
          </a:p>
          <a:p>
            <a:endParaRPr lang="en-US" dirty="0"/>
          </a:p>
        </p:txBody>
      </p:sp>
      <p:pic>
        <p:nvPicPr>
          <p:cNvPr id="2050" name="Picture 2" descr="Bitmoji Image">
            <a:extLst>
              <a:ext uri="{FF2B5EF4-FFF2-40B4-BE49-F238E27FC236}">
                <a16:creationId xmlns:a16="http://schemas.microsoft.com/office/drawing/2014/main" id="{9BFB288D-2CBC-4944-BBB3-EB377303BAE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8311" y="1300004"/>
            <a:ext cx="3456363" cy="345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83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7"/>
          <p:cNvSpPr/>
          <p:nvPr/>
        </p:nvSpPr>
        <p:spPr>
          <a:xfrm>
            <a:off x="0" y="0"/>
            <a:ext cx="9144000" cy="4228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17"/>
          <p:cNvPicPr preferRelativeResize="0"/>
          <p:nvPr/>
        </p:nvPicPr>
        <p:blipFill rotWithShape="1">
          <a:blip r:embed="rId4">
            <a:alphaModFix/>
          </a:blip>
          <a:srcRect b="62764"/>
          <a:stretch/>
        </p:blipFill>
        <p:spPr>
          <a:xfrm>
            <a:off x="1291100" y="4315050"/>
            <a:ext cx="6561799" cy="828450"/>
          </a:xfrm>
          <a:prstGeom prst="rect">
            <a:avLst/>
          </a:prstGeom>
          <a:noFill/>
          <a:ln>
            <a:noFill/>
          </a:ln>
        </p:spPr>
      </p:pic>
      <p:pic>
        <p:nvPicPr>
          <p:cNvPr id="143" name="Google Shape;143;p17"/>
          <p:cNvPicPr preferRelativeResize="0"/>
          <p:nvPr/>
        </p:nvPicPr>
        <p:blipFill rotWithShape="1">
          <a:blip r:embed="rId5">
            <a:alphaModFix/>
          </a:blip>
          <a:srcRect l="4159" t="10835" r="3401" b="51565"/>
          <a:stretch/>
        </p:blipFill>
        <p:spPr>
          <a:xfrm>
            <a:off x="283175" y="166925"/>
            <a:ext cx="3698100" cy="432725"/>
          </a:xfrm>
          <a:prstGeom prst="rect">
            <a:avLst/>
          </a:prstGeom>
          <a:noFill/>
          <a:ln>
            <a:noFill/>
          </a:ln>
        </p:spPr>
      </p:pic>
      <p:pic>
        <p:nvPicPr>
          <p:cNvPr id="144" name="Google Shape;144;p17"/>
          <p:cNvPicPr preferRelativeResize="0"/>
          <p:nvPr/>
        </p:nvPicPr>
        <p:blipFill rotWithShape="1">
          <a:blip r:embed="rId5">
            <a:alphaModFix/>
          </a:blip>
          <a:srcRect l="4159" t="48437" r="3401" b="13963"/>
          <a:stretch/>
        </p:blipFill>
        <p:spPr>
          <a:xfrm>
            <a:off x="3981275" y="166925"/>
            <a:ext cx="3698100" cy="432725"/>
          </a:xfrm>
          <a:prstGeom prst="rect">
            <a:avLst/>
          </a:prstGeom>
          <a:noFill/>
          <a:ln>
            <a:noFill/>
          </a:ln>
        </p:spPr>
      </p:pic>
      <p:pic>
        <p:nvPicPr>
          <p:cNvPr id="145" name="Google Shape;145;p17"/>
          <p:cNvPicPr preferRelativeResize="0"/>
          <p:nvPr/>
        </p:nvPicPr>
        <p:blipFill rotWithShape="1">
          <a:blip r:embed="rId6">
            <a:alphaModFix/>
          </a:blip>
          <a:srcRect t="19728" b="26574"/>
          <a:stretch/>
        </p:blipFill>
        <p:spPr>
          <a:xfrm>
            <a:off x="2722950" y="901201"/>
            <a:ext cx="3698100" cy="2548400"/>
          </a:xfrm>
          <a:prstGeom prst="rect">
            <a:avLst/>
          </a:prstGeom>
          <a:noFill/>
          <a:ln w="28575" cap="flat" cmpd="sng">
            <a:solidFill>
              <a:srgbClr val="000000"/>
            </a:solidFill>
            <a:prstDash val="solid"/>
            <a:round/>
            <a:headEnd type="none" w="sm" len="sm"/>
            <a:tailEnd type="none" w="sm" len="sm"/>
          </a:ln>
        </p:spPr>
      </p:pic>
      <p:pic>
        <p:nvPicPr>
          <p:cNvPr id="146" name="Google Shape;146;p17"/>
          <p:cNvPicPr preferRelativeResize="0"/>
          <p:nvPr/>
        </p:nvPicPr>
        <p:blipFill>
          <a:blip r:embed="rId7">
            <a:alphaModFix/>
          </a:blip>
          <a:stretch>
            <a:fillRect/>
          </a:stretch>
        </p:blipFill>
        <p:spPr>
          <a:xfrm>
            <a:off x="8107175" y="166925"/>
            <a:ext cx="653651" cy="632200"/>
          </a:xfrm>
          <a:prstGeom prst="rect">
            <a:avLst/>
          </a:prstGeom>
          <a:noFill/>
          <a:ln>
            <a:noFill/>
          </a:ln>
        </p:spPr>
      </p:pic>
      <p:pic>
        <p:nvPicPr>
          <p:cNvPr id="147" name="Google Shape;147;p17"/>
          <p:cNvPicPr preferRelativeResize="0"/>
          <p:nvPr/>
        </p:nvPicPr>
        <p:blipFill rotWithShape="1">
          <a:blip r:embed="rId8">
            <a:alphaModFix/>
          </a:blip>
          <a:srcRect l="5522" t="3079" r="4085" b="4711"/>
          <a:stretch/>
        </p:blipFill>
        <p:spPr>
          <a:xfrm>
            <a:off x="382075" y="901200"/>
            <a:ext cx="2004199" cy="2548400"/>
          </a:xfrm>
          <a:prstGeom prst="rect">
            <a:avLst/>
          </a:prstGeom>
          <a:noFill/>
          <a:ln w="28575" cap="flat" cmpd="sng">
            <a:solidFill>
              <a:schemeClr val="dk2"/>
            </a:solidFill>
            <a:prstDash val="solid"/>
            <a:round/>
            <a:headEnd type="none" w="sm" len="sm"/>
            <a:tailEnd type="none" w="sm" len="sm"/>
          </a:ln>
        </p:spPr>
      </p:pic>
      <p:sp>
        <p:nvSpPr>
          <p:cNvPr id="148" name="Google Shape;148;p17"/>
          <p:cNvSpPr/>
          <p:nvPr/>
        </p:nvSpPr>
        <p:spPr>
          <a:xfrm>
            <a:off x="6757725" y="895750"/>
            <a:ext cx="2003100" cy="2559300"/>
          </a:xfrm>
          <a:prstGeom prst="rect">
            <a:avLst/>
          </a:prstGeom>
          <a:solidFill>
            <a:srgbClr val="31313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17"/>
          <p:cNvPicPr preferRelativeResize="0"/>
          <p:nvPr/>
        </p:nvPicPr>
        <p:blipFill rotWithShape="1">
          <a:blip r:embed="rId9">
            <a:alphaModFix/>
          </a:blip>
          <a:srcRect t="34644"/>
          <a:stretch/>
        </p:blipFill>
        <p:spPr>
          <a:xfrm>
            <a:off x="6757725" y="2576825"/>
            <a:ext cx="2003100" cy="872774"/>
          </a:xfrm>
          <a:prstGeom prst="rect">
            <a:avLst/>
          </a:prstGeom>
          <a:noFill/>
          <a:ln>
            <a:noFill/>
          </a:ln>
        </p:spPr>
      </p:pic>
      <p:sp>
        <p:nvSpPr>
          <p:cNvPr id="150" name="Google Shape;150;p17"/>
          <p:cNvSpPr txBox="1"/>
          <p:nvPr/>
        </p:nvSpPr>
        <p:spPr>
          <a:xfrm>
            <a:off x="6998125" y="1186950"/>
            <a:ext cx="1236300" cy="5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1" name="Google Shape;151;p17"/>
          <p:cNvPicPr preferRelativeResize="0"/>
          <p:nvPr/>
        </p:nvPicPr>
        <p:blipFill rotWithShape="1">
          <a:blip r:embed="rId10">
            <a:alphaModFix/>
          </a:blip>
          <a:srcRect l="2487" t="29105" r="37427" b="20824"/>
          <a:stretch/>
        </p:blipFill>
        <p:spPr>
          <a:xfrm>
            <a:off x="6891262" y="1038600"/>
            <a:ext cx="1736025" cy="1446625"/>
          </a:xfrm>
          <a:prstGeom prst="rect">
            <a:avLst/>
          </a:prstGeom>
          <a:noFill/>
          <a:ln>
            <a:noFill/>
          </a:ln>
        </p:spPr>
      </p:pic>
      <p:pic>
        <p:nvPicPr>
          <p:cNvPr id="153" name="Google Shape;153;p17"/>
          <p:cNvPicPr preferRelativeResize="0"/>
          <p:nvPr/>
        </p:nvPicPr>
        <p:blipFill>
          <a:blip r:embed="rId11">
            <a:alphaModFix/>
          </a:blip>
          <a:stretch>
            <a:fillRect/>
          </a:stretch>
        </p:blipFill>
        <p:spPr>
          <a:xfrm flipH="1">
            <a:off x="56975" y="3028186"/>
            <a:ext cx="1736050" cy="2044075"/>
          </a:xfrm>
          <a:prstGeom prst="rect">
            <a:avLst/>
          </a:prstGeom>
          <a:noFill/>
          <a:ln>
            <a:noFill/>
          </a:ln>
        </p:spPr>
      </p:pic>
      <p:pic>
        <p:nvPicPr>
          <p:cNvPr id="154" name="Google Shape;154;p17"/>
          <p:cNvPicPr preferRelativeResize="0"/>
          <p:nvPr/>
        </p:nvPicPr>
        <p:blipFill>
          <a:blip r:embed="rId12">
            <a:alphaModFix/>
          </a:blip>
          <a:stretch>
            <a:fillRect/>
          </a:stretch>
        </p:blipFill>
        <p:spPr>
          <a:xfrm>
            <a:off x="7630492" y="3344627"/>
            <a:ext cx="1513508" cy="1727625"/>
          </a:xfrm>
          <a:prstGeom prst="rect">
            <a:avLst/>
          </a:prstGeom>
          <a:noFill/>
          <a:ln>
            <a:noFill/>
          </a:ln>
        </p:spPr>
      </p:pic>
      <p:sp>
        <p:nvSpPr>
          <p:cNvPr id="2" name="TextBox 1">
            <a:extLst>
              <a:ext uri="{FF2B5EF4-FFF2-40B4-BE49-F238E27FC236}">
                <a16:creationId xmlns:a16="http://schemas.microsoft.com/office/drawing/2014/main" id="{469DF187-9548-A046-B0EB-C132EDCD0233}"/>
              </a:ext>
            </a:extLst>
          </p:cNvPr>
          <p:cNvSpPr txBox="1"/>
          <p:nvPr/>
        </p:nvSpPr>
        <p:spPr>
          <a:xfrm>
            <a:off x="2589411" y="930343"/>
            <a:ext cx="4034776" cy="2769989"/>
          </a:xfrm>
          <a:prstGeom prst="rect">
            <a:avLst/>
          </a:prstGeom>
          <a:noFill/>
        </p:spPr>
        <p:txBody>
          <a:bodyPr wrap="square" rtlCol="0">
            <a:spAutoFit/>
          </a:bodyPr>
          <a:lstStyle/>
          <a:p>
            <a:pPr algn="ctr"/>
            <a:r>
              <a:rPr lang="en-US" sz="1600" b="1" u="sng" dirty="0">
                <a:solidFill>
                  <a:schemeClr val="bg1"/>
                </a:solidFill>
                <a:latin typeface="Chalkboard SE" panose="03050602040202020205" pitchFamily="66" charset="77"/>
              </a:rPr>
              <a:t>Safety</a:t>
            </a:r>
          </a:p>
          <a:p>
            <a:pPr algn="ctr"/>
            <a:r>
              <a:rPr lang="en-US" sz="1600" dirty="0">
                <a:solidFill>
                  <a:schemeClr val="bg1"/>
                </a:solidFill>
                <a:latin typeface="Chalkboard SE" panose="03050602040202020205" pitchFamily="66" charset="77"/>
              </a:rPr>
              <a:t>Students MUST wear a mask to school. Have spare in backpack just in case.</a:t>
            </a:r>
          </a:p>
          <a:p>
            <a:pPr algn="ctr"/>
            <a:r>
              <a:rPr lang="en-US" sz="1600" dirty="0">
                <a:solidFill>
                  <a:schemeClr val="bg1"/>
                </a:solidFill>
                <a:latin typeface="Chalkboard SE" panose="03050602040202020205" pitchFamily="66" charset="77"/>
              </a:rPr>
              <a:t>Water Bottles</a:t>
            </a:r>
          </a:p>
          <a:p>
            <a:pPr algn="ctr"/>
            <a:r>
              <a:rPr lang="en-US" sz="1600" dirty="0">
                <a:solidFill>
                  <a:schemeClr val="bg1"/>
                </a:solidFill>
                <a:latin typeface="Chalkboard SE" panose="03050602040202020205" pitchFamily="66" charset="77"/>
              </a:rPr>
              <a:t>One way hallways</a:t>
            </a:r>
          </a:p>
          <a:p>
            <a:pPr algn="ctr"/>
            <a:r>
              <a:rPr lang="en-US" sz="1600" dirty="0">
                <a:solidFill>
                  <a:schemeClr val="bg1"/>
                </a:solidFill>
                <a:latin typeface="Chalkboard SE" panose="03050602040202020205" pitchFamily="66" charset="77"/>
              </a:rPr>
              <a:t>Reducing # of students in any location</a:t>
            </a:r>
          </a:p>
          <a:p>
            <a:pPr algn="ctr"/>
            <a:r>
              <a:rPr lang="en-US" sz="1600" dirty="0">
                <a:solidFill>
                  <a:schemeClr val="bg1"/>
                </a:solidFill>
                <a:latin typeface="Chalkboard SE" panose="03050602040202020205" pitchFamily="66" charset="77"/>
              </a:rPr>
              <a:t>Increased sanitation</a:t>
            </a:r>
          </a:p>
          <a:p>
            <a:pPr algn="ctr"/>
            <a:r>
              <a:rPr lang="en-US" sz="1600" dirty="0">
                <a:solidFill>
                  <a:schemeClr val="bg1"/>
                </a:solidFill>
                <a:latin typeface="Chalkboard SE" panose="03050602040202020205" pitchFamily="66" charset="77"/>
              </a:rPr>
              <a:t>If you have ANY questions or concerns, please contact our administration (Tiffany </a:t>
            </a:r>
            <a:r>
              <a:rPr lang="en-US" sz="1600" dirty="0" err="1">
                <a:solidFill>
                  <a:schemeClr val="bg1"/>
                </a:solidFill>
                <a:latin typeface="Chalkboard SE" panose="03050602040202020205" pitchFamily="66" charset="77"/>
              </a:rPr>
              <a:t>Gocsik</a:t>
            </a:r>
            <a:r>
              <a:rPr lang="en-US" sz="1600" dirty="0">
                <a:solidFill>
                  <a:schemeClr val="bg1"/>
                </a:solidFill>
                <a:latin typeface="Chalkboard SE" panose="03050602040202020205" pitchFamily="66" charset="77"/>
              </a:rPr>
              <a:t> or Kimberly Natal)</a:t>
            </a:r>
          </a:p>
          <a:p>
            <a:endParaRPr lang="en-US" dirty="0"/>
          </a:p>
        </p:txBody>
      </p:sp>
      <p:pic>
        <p:nvPicPr>
          <p:cNvPr id="3074" name="Picture 2" descr="Bitmoji Image">
            <a:extLst>
              <a:ext uri="{FF2B5EF4-FFF2-40B4-BE49-F238E27FC236}">
                <a16:creationId xmlns:a16="http://schemas.microsoft.com/office/drawing/2014/main" id="{0A8CDEF1-19E3-9A48-8B28-863DA3F6110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46725" y="1495400"/>
            <a:ext cx="3387700" cy="338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1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7"/>
          <p:cNvSpPr/>
          <p:nvPr/>
        </p:nvSpPr>
        <p:spPr>
          <a:xfrm>
            <a:off x="0" y="0"/>
            <a:ext cx="9144000" cy="4228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17"/>
          <p:cNvPicPr preferRelativeResize="0"/>
          <p:nvPr/>
        </p:nvPicPr>
        <p:blipFill rotWithShape="1">
          <a:blip r:embed="rId6">
            <a:alphaModFix/>
          </a:blip>
          <a:srcRect b="62764"/>
          <a:stretch/>
        </p:blipFill>
        <p:spPr>
          <a:xfrm>
            <a:off x="1291100" y="4315050"/>
            <a:ext cx="6561799" cy="828450"/>
          </a:xfrm>
          <a:prstGeom prst="rect">
            <a:avLst/>
          </a:prstGeom>
          <a:noFill/>
          <a:ln>
            <a:noFill/>
          </a:ln>
        </p:spPr>
      </p:pic>
      <p:pic>
        <p:nvPicPr>
          <p:cNvPr id="143" name="Google Shape;143;p17"/>
          <p:cNvPicPr preferRelativeResize="0"/>
          <p:nvPr/>
        </p:nvPicPr>
        <p:blipFill rotWithShape="1">
          <a:blip r:embed="rId7">
            <a:alphaModFix/>
          </a:blip>
          <a:srcRect l="4159" t="10835" r="3401" b="51565"/>
          <a:stretch/>
        </p:blipFill>
        <p:spPr>
          <a:xfrm>
            <a:off x="283175" y="166925"/>
            <a:ext cx="3698100" cy="432725"/>
          </a:xfrm>
          <a:prstGeom prst="rect">
            <a:avLst/>
          </a:prstGeom>
          <a:noFill/>
          <a:ln>
            <a:noFill/>
          </a:ln>
        </p:spPr>
      </p:pic>
      <p:pic>
        <p:nvPicPr>
          <p:cNvPr id="144" name="Google Shape;144;p17"/>
          <p:cNvPicPr preferRelativeResize="0"/>
          <p:nvPr/>
        </p:nvPicPr>
        <p:blipFill rotWithShape="1">
          <a:blip r:embed="rId7">
            <a:alphaModFix/>
          </a:blip>
          <a:srcRect l="4159" t="48437" r="3401" b="13963"/>
          <a:stretch/>
        </p:blipFill>
        <p:spPr>
          <a:xfrm>
            <a:off x="3981275" y="166925"/>
            <a:ext cx="3698100" cy="432725"/>
          </a:xfrm>
          <a:prstGeom prst="rect">
            <a:avLst/>
          </a:prstGeom>
          <a:noFill/>
          <a:ln>
            <a:noFill/>
          </a:ln>
        </p:spPr>
      </p:pic>
      <p:pic>
        <p:nvPicPr>
          <p:cNvPr id="146" name="Google Shape;146;p17"/>
          <p:cNvPicPr preferRelativeResize="0"/>
          <p:nvPr/>
        </p:nvPicPr>
        <p:blipFill>
          <a:blip r:embed="rId8">
            <a:alphaModFix/>
          </a:blip>
          <a:stretch>
            <a:fillRect/>
          </a:stretch>
        </p:blipFill>
        <p:spPr>
          <a:xfrm>
            <a:off x="8107175" y="166925"/>
            <a:ext cx="653651" cy="632200"/>
          </a:xfrm>
          <a:prstGeom prst="rect">
            <a:avLst/>
          </a:prstGeom>
          <a:noFill/>
          <a:ln>
            <a:noFill/>
          </a:ln>
        </p:spPr>
      </p:pic>
      <p:pic>
        <p:nvPicPr>
          <p:cNvPr id="147" name="Google Shape;147;p17"/>
          <p:cNvPicPr preferRelativeResize="0"/>
          <p:nvPr/>
        </p:nvPicPr>
        <p:blipFill rotWithShape="1">
          <a:blip r:embed="rId9">
            <a:alphaModFix/>
          </a:blip>
          <a:srcRect l="5522" t="3079" r="4085" b="4711"/>
          <a:stretch/>
        </p:blipFill>
        <p:spPr>
          <a:xfrm>
            <a:off x="382075" y="901200"/>
            <a:ext cx="2004199" cy="2548400"/>
          </a:xfrm>
          <a:prstGeom prst="rect">
            <a:avLst/>
          </a:prstGeom>
          <a:noFill/>
          <a:ln w="28575" cap="flat" cmpd="sng">
            <a:solidFill>
              <a:schemeClr val="dk2"/>
            </a:solidFill>
            <a:prstDash val="solid"/>
            <a:round/>
            <a:headEnd type="none" w="sm" len="sm"/>
            <a:tailEnd type="none" w="sm" len="sm"/>
          </a:ln>
        </p:spPr>
      </p:pic>
      <p:sp>
        <p:nvSpPr>
          <p:cNvPr id="148" name="Google Shape;148;p17"/>
          <p:cNvSpPr/>
          <p:nvPr/>
        </p:nvSpPr>
        <p:spPr>
          <a:xfrm>
            <a:off x="6757725" y="895750"/>
            <a:ext cx="2003100" cy="2559300"/>
          </a:xfrm>
          <a:prstGeom prst="rect">
            <a:avLst/>
          </a:prstGeom>
          <a:solidFill>
            <a:srgbClr val="31313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17"/>
          <p:cNvPicPr preferRelativeResize="0"/>
          <p:nvPr/>
        </p:nvPicPr>
        <p:blipFill rotWithShape="1">
          <a:blip r:embed="rId10">
            <a:alphaModFix/>
          </a:blip>
          <a:srcRect t="34644"/>
          <a:stretch/>
        </p:blipFill>
        <p:spPr>
          <a:xfrm>
            <a:off x="6757725" y="2576825"/>
            <a:ext cx="2003100" cy="872774"/>
          </a:xfrm>
          <a:prstGeom prst="rect">
            <a:avLst/>
          </a:prstGeom>
          <a:noFill/>
          <a:ln>
            <a:noFill/>
          </a:ln>
        </p:spPr>
      </p:pic>
      <p:sp>
        <p:nvSpPr>
          <p:cNvPr id="150" name="Google Shape;150;p17"/>
          <p:cNvSpPr txBox="1"/>
          <p:nvPr/>
        </p:nvSpPr>
        <p:spPr>
          <a:xfrm>
            <a:off x="6998125" y="1186950"/>
            <a:ext cx="1236300" cy="5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1" name="Google Shape;151;p17"/>
          <p:cNvPicPr preferRelativeResize="0"/>
          <p:nvPr/>
        </p:nvPicPr>
        <p:blipFill rotWithShape="1">
          <a:blip r:embed="rId11">
            <a:alphaModFix/>
          </a:blip>
          <a:srcRect l="2487" t="29105" r="37427" b="20824"/>
          <a:stretch/>
        </p:blipFill>
        <p:spPr>
          <a:xfrm>
            <a:off x="6891262" y="1038600"/>
            <a:ext cx="1736025" cy="1446625"/>
          </a:xfrm>
          <a:prstGeom prst="rect">
            <a:avLst/>
          </a:prstGeom>
          <a:noFill/>
          <a:ln>
            <a:noFill/>
          </a:ln>
        </p:spPr>
      </p:pic>
      <p:pic>
        <p:nvPicPr>
          <p:cNvPr id="153" name="Google Shape;153;p17"/>
          <p:cNvPicPr preferRelativeResize="0"/>
          <p:nvPr/>
        </p:nvPicPr>
        <p:blipFill>
          <a:blip r:embed="rId12">
            <a:alphaModFix/>
          </a:blip>
          <a:stretch>
            <a:fillRect/>
          </a:stretch>
        </p:blipFill>
        <p:spPr>
          <a:xfrm flipH="1">
            <a:off x="56975" y="3028186"/>
            <a:ext cx="1736050" cy="2044075"/>
          </a:xfrm>
          <a:prstGeom prst="rect">
            <a:avLst/>
          </a:prstGeom>
          <a:noFill/>
          <a:ln>
            <a:noFill/>
          </a:ln>
        </p:spPr>
      </p:pic>
      <p:pic>
        <p:nvPicPr>
          <p:cNvPr id="154" name="Google Shape;154;p17"/>
          <p:cNvPicPr preferRelativeResize="0"/>
          <p:nvPr/>
        </p:nvPicPr>
        <p:blipFill>
          <a:blip r:embed="rId13">
            <a:alphaModFix/>
          </a:blip>
          <a:stretch>
            <a:fillRect/>
          </a:stretch>
        </p:blipFill>
        <p:spPr>
          <a:xfrm>
            <a:off x="7630492" y="3344627"/>
            <a:ext cx="1513508" cy="1727625"/>
          </a:xfrm>
          <a:prstGeom prst="rect">
            <a:avLst/>
          </a:prstGeom>
          <a:noFill/>
          <a:ln>
            <a:noFill/>
          </a:ln>
        </p:spPr>
      </p:pic>
      <p:pic>
        <p:nvPicPr>
          <p:cNvPr id="3" name="Classroom video.mov" descr="Classroom video.mov">
            <a:hlinkClick r:id="" action="ppaction://media"/>
            <a:extLst>
              <a:ext uri="{FF2B5EF4-FFF2-40B4-BE49-F238E27FC236}">
                <a16:creationId xmlns:a16="http://schemas.microsoft.com/office/drawing/2014/main" id="{664DC13B-53F5-5C42-9341-501D6ABAD451}"/>
              </a:ext>
            </a:extLst>
          </p:cNvPr>
          <p:cNvPicPr>
            <a:picLocks noChangeAspect="1"/>
          </p:cNvPicPr>
          <p:nvPr>
            <a:videoFile r:link="rId2"/>
            <p:extLst>
              <p:ext uri="{DAA4B4D4-6D71-4841-9C94-3DE7FCFB9230}">
                <p14:media xmlns:p14="http://schemas.microsoft.com/office/powerpoint/2010/main" r:embed="rId1"/>
              </p:ext>
            </p:extLst>
          </p:nvPr>
        </p:nvPicPr>
        <p:blipFill>
          <a:blip r:embed="rId14"/>
          <a:stretch>
            <a:fillRect/>
          </a:stretch>
        </p:blipFill>
        <p:spPr>
          <a:xfrm>
            <a:off x="3178232" y="0"/>
            <a:ext cx="2897187" cy="5143500"/>
          </a:xfrm>
          <a:prstGeom prst="rect">
            <a:avLst/>
          </a:prstGeom>
        </p:spPr>
      </p:pic>
    </p:spTree>
    <p:extLst>
      <p:ext uri="{BB962C8B-B14F-4D97-AF65-F5344CB8AC3E}">
        <p14:creationId xmlns:p14="http://schemas.microsoft.com/office/powerpoint/2010/main" val="149875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3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7"/>
          <p:cNvSpPr/>
          <p:nvPr/>
        </p:nvSpPr>
        <p:spPr>
          <a:xfrm>
            <a:off x="0" y="0"/>
            <a:ext cx="9144000" cy="4228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17"/>
          <p:cNvPicPr preferRelativeResize="0"/>
          <p:nvPr/>
        </p:nvPicPr>
        <p:blipFill rotWithShape="1">
          <a:blip r:embed="rId4">
            <a:alphaModFix/>
          </a:blip>
          <a:srcRect b="62764"/>
          <a:stretch/>
        </p:blipFill>
        <p:spPr>
          <a:xfrm>
            <a:off x="1291100" y="4315050"/>
            <a:ext cx="6561799" cy="828450"/>
          </a:xfrm>
          <a:prstGeom prst="rect">
            <a:avLst/>
          </a:prstGeom>
          <a:noFill/>
          <a:ln>
            <a:noFill/>
          </a:ln>
        </p:spPr>
      </p:pic>
      <p:pic>
        <p:nvPicPr>
          <p:cNvPr id="143" name="Google Shape;143;p17"/>
          <p:cNvPicPr preferRelativeResize="0"/>
          <p:nvPr/>
        </p:nvPicPr>
        <p:blipFill rotWithShape="1">
          <a:blip r:embed="rId5">
            <a:alphaModFix/>
          </a:blip>
          <a:srcRect l="4159" t="10835" r="3401" b="51565"/>
          <a:stretch/>
        </p:blipFill>
        <p:spPr>
          <a:xfrm>
            <a:off x="283175" y="166925"/>
            <a:ext cx="3698100" cy="432725"/>
          </a:xfrm>
          <a:prstGeom prst="rect">
            <a:avLst/>
          </a:prstGeom>
          <a:noFill/>
          <a:ln>
            <a:noFill/>
          </a:ln>
        </p:spPr>
      </p:pic>
      <p:pic>
        <p:nvPicPr>
          <p:cNvPr id="144" name="Google Shape;144;p17"/>
          <p:cNvPicPr preferRelativeResize="0"/>
          <p:nvPr/>
        </p:nvPicPr>
        <p:blipFill rotWithShape="1">
          <a:blip r:embed="rId5">
            <a:alphaModFix/>
          </a:blip>
          <a:srcRect l="4159" t="48437" r="3401" b="13963"/>
          <a:stretch/>
        </p:blipFill>
        <p:spPr>
          <a:xfrm>
            <a:off x="3981275" y="166925"/>
            <a:ext cx="3698100" cy="432725"/>
          </a:xfrm>
          <a:prstGeom prst="rect">
            <a:avLst/>
          </a:prstGeom>
          <a:noFill/>
          <a:ln>
            <a:noFill/>
          </a:ln>
        </p:spPr>
      </p:pic>
      <p:pic>
        <p:nvPicPr>
          <p:cNvPr id="145" name="Google Shape;145;p17"/>
          <p:cNvPicPr preferRelativeResize="0"/>
          <p:nvPr/>
        </p:nvPicPr>
        <p:blipFill rotWithShape="1">
          <a:blip r:embed="rId6">
            <a:alphaModFix/>
          </a:blip>
          <a:srcRect t="19728" b="26574"/>
          <a:stretch/>
        </p:blipFill>
        <p:spPr>
          <a:xfrm>
            <a:off x="2722950" y="901201"/>
            <a:ext cx="3698100" cy="2548400"/>
          </a:xfrm>
          <a:prstGeom prst="rect">
            <a:avLst/>
          </a:prstGeom>
          <a:noFill/>
          <a:ln w="28575" cap="flat" cmpd="sng">
            <a:solidFill>
              <a:srgbClr val="000000"/>
            </a:solidFill>
            <a:prstDash val="solid"/>
            <a:round/>
            <a:headEnd type="none" w="sm" len="sm"/>
            <a:tailEnd type="none" w="sm" len="sm"/>
          </a:ln>
        </p:spPr>
      </p:pic>
      <p:pic>
        <p:nvPicPr>
          <p:cNvPr id="146" name="Google Shape;146;p17"/>
          <p:cNvPicPr preferRelativeResize="0"/>
          <p:nvPr/>
        </p:nvPicPr>
        <p:blipFill>
          <a:blip r:embed="rId7">
            <a:alphaModFix/>
          </a:blip>
          <a:stretch>
            <a:fillRect/>
          </a:stretch>
        </p:blipFill>
        <p:spPr>
          <a:xfrm>
            <a:off x="8107175" y="166925"/>
            <a:ext cx="653651" cy="632200"/>
          </a:xfrm>
          <a:prstGeom prst="rect">
            <a:avLst/>
          </a:prstGeom>
          <a:noFill/>
          <a:ln>
            <a:noFill/>
          </a:ln>
        </p:spPr>
      </p:pic>
      <p:pic>
        <p:nvPicPr>
          <p:cNvPr id="147" name="Google Shape;147;p17"/>
          <p:cNvPicPr preferRelativeResize="0"/>
          <p:nvPr/>
        </p:nvPicPr>
        <p:blipFill rotWithShape="1">
          <a:blip r:embed="rId8">
            <a:alphaModFix/>
          </a:blip>
          <a:srcRect l="5522" t="3079" r="4085" b="4711"/>
          <a:stretch/>
        </p:blipFill>
        <p:spPr>
          <a:xfrm>
            <a:off x="382075" y="901200"/>
            <a:ext cx="2004199" cy="2548400"/>
          </a:xfrm>
          <a:prstGeom prst="rect">
            <a:avLst/>
          </a:prstGeom>
          <a:noFill/>
          <a:ln w="28575" cap="flat" cmpd="sng">
            <a:solidFill>
              <a:schemeClr val="dk2"/>
            </a:solidFill>
            <a:prstDash val="solid"/>
            <a:round/>
            <a:headEnd type="none" w="sm" len="sm"/>
            <a:tailEnd type="none" w="sm" len="sm"/>
          </a:ln>
        </p:spPr>
      </p:pic>
      <p:sp>
        <p:nvSpPr>
          <p:cNvPr id="148" name="Google Shape;148;p17"/>
          <p:cNvSpPr/>
          <p:nvPr/>
        </p:nvSpPr>
        <p:spPr>
          <a:xfrm>
            <a:off x="6757725" y="895750"/>
            <a:ext cx="2003100" cy="2559300"/>
          </a:xfrm>
          <a:prstGeom prst="rect">
            <a:avLst/>
          </a:prstGeom>
          <a:solidFill>
            <a:srgbClr val="31313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17"/>
          <p:cNvPicPr preferRelativeResize="0"/>
          <p:nvPr/>
        </p:nvPicPr>
        <p:blipFill rotWithShape="1">
          <a:blip r:embed="rId9">
            <a:alphaModFix/>
          </a:blip>
          <a:srcRect t="34644"/>
          <a:stretch/>
        </p:blipFill>
        <p:spPr>
          <a:xfrm>
            <a:off x="6757725" y="2576825"/>
            <a:ext cx="2003100" cy="872774"/>
          </a:xfrm>
          <a:prstGeom prst="rect">
            <a:avLst/>
          </a:prstGeom>
          <a:noFill/>
          <a:ln>
            <a:noFill/>
          </a:ln>
        </p:spPr>
      </p:pic>
      <p:sp>
        <p:nvSpPr>
          <p:cNvPr id="150" name="Google Shape;150;p17"/>
          <p:cNvSpPr txBox="1"/>
          <p:nvPr/>
        </p:nvSpPr>
        <p:spPr>
          <a:xfrm>
            <a:off x="6998125" y="1186950"/>
            <a:ext cx="1236300" cy="5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1" name="Google Shape;151;p17"/>
          <p:cNvPicPr preferRelativeResize="0"/>
          <p:nvPr/>
        </p:nvPicPr>
        <p:blipFill rotWithShape="1">
          <a:blip r:embed="rId10">
            <a:alphaModFix/>
          </a:blip>
          <a:srcRect l="2487" t="29105" r="37427" b="20824"/>
          <a:stretch/>
        </p:blipFill>
        <p:spPr>
          <a:xfrm>
            <a:off x="6891262" y="1038600"/>
            <a:ext cx="1736025" cy="1446625"/>
          </a:xfrm>
          <a:prstGeom prst="rect">
            <a:avLst/>
          </a:prstGeom>
          <a:noFill/>
          <a:ln>
            <a:noFill/>
          </a:ln>
        </p:spPr>
      </p:pic>
      <p:pic>
        <p:nvPicPr>
          <p:cNvPr id="153" name="Google Shape;153;p17"/>
          <p:cNvPicPr preferRelativeResize="0"/>
          <p:nvPr/>
        </p:nvPicPr>
        <p:blipFill>
          <a:blip r:embed="rId11">
            <a:alphaModFix/>
          </a:blip>
          <a:stretch>
            <a:fillRect/>
          </a:stretch>
        </p:blipFill>
        <p:spPr>
          <a:xfrm flipH="1">
            <a:off x="56975" y="3028186"/>
            <a:ext cx="1736050" cy="2044075"/>
          </a:xfrm>
          <a:prstGeom prst="rect">
            <a:avLst/>
          </a:prstGeom>
          <a:noFill/>
          <a:ln>
            <a:noFill/>
          </a:ln>
        </p:spPr>
      </p:pic>
      <p:pic>
        <p:nvPicPr>
          <p:cNvPr id="154" name="Google Shape;154;p17"/>
          <p:cNvPicPr preferRelativeResize="0"/>
          <p:nvPr/>
        </p:nvPicPr>
        <p:blipFill>
          <a:blip r:embed="rId12">
            <a:alphaModFix/>
          </a:blip>
          <a:stretch>
            <a:fillRect/>
          </a:stretch>
        </p:blipFill>
        <p:spPr>
          <a:xfrm>
            <a:off x="7630492" y="3344627"/>
            <a:ext cx="1513508" cy="1727625"/>
          </a:xfrm>
          <a:prstGeom prst="rect">
            <a:avLst/>
          </a:prstGeom>
          <a:noFill/>
          <a:ln>
            <a:noFill/>
          </a:ln>
        </p:spPr>
      </p:pic>
      <p:sp>
        <p:nvSpPr>
          <p:cNvPr id="2" name="TextBox 1">
            <a:extLst>
              <a:ext uri="{FF2B5EF4-FFF2-40B4-BE49-F238E27FC236}">
                <a16:creationId xmlns:a16="http://schemas.microsoft.com/office/drawing/2014/main" id="{83D24042-C0C2-9845-8477-C078384D9268}"/>
              </a:ext>
            </a:extLst>
          </p:cNvPr>
          <p:cNvSpPr txBox="1"/>
          <p:nvPr/>
        </p:nvSpPr>
        <p:spPr>
          <a:xfrm>
            <a:off x="2722950" y="836572"/>
            <a:ext cx="3698100" cy="2677656"/>
          </a:xfrm>
          <a:prstGeom prst="rect">
            <a:avLst/>
          </a:prstGeom>
          <a:noFill/>
        </p:spPr>
        <p:txBody>
          <a:bodyPr wrap="square" rtlCol="0">
            <a:spAutoFit/>
          </a:bodyPr>
          <a:lstStyle/>
          <a:p>
            <a:pPr algn="ctr"/>
            <a:r>
              <a:rPr lang="en-US" b="1" u="sng" dirty="0">
                <a:solidFill>
                  <a:schemeClr val="bg1"/>
                </a:solidFill>
                <a:latin typeface="Chalkboard SE" panose="03050602040202020205" pitchFamily="66" charset="77"/>
              </a:rPr>
              <a:t>Supplies</a:t>
            </a:r>
          </a:p>
          <a:p>
            <a:pPr algn="ctr"/>
            <a:r>
              <a:rPr lang="en-US" dirty="0">
                <a:solidFill>
                  <a:schemeClr val="bg1"/>
                </a:solidFill>
                <a:latin typeface="Chalkboard SE" panose="03050602040202020205" pitchFamily="66" charset="77"/>
              </a:rPr>
              <a:t>The supply list for this year can be found on our school website. </a:t>
            </a:r>
          </a:p>
          <a:p>
            <a:pPr algn="ctr"/>
            <a:r>
              <a:rPr lang="en-US" dirty="0">
                <a:solidFill>
                  <a:schemeClr val="bg1"/>
                </a:solidFill>
                <a:latin typeface="Chalkboard SE" panose="03050602040202020205" pitchFamily="66" charset="77"/>
                <a:hlinkClick r:id="rId13"/>
              </a:rPr>
              <a:t>https://rbces.pasco.k12.fl.us/wp-content/uploads/rbces/2020/07/Supply-List-1st-grade-003.pdf</a:t>
            </a:r>
            <a:r>
              <a:rPr lang="en-US" dirty="0">
                <a:solidFill>
                  <a:schemeClr val="bg1"/>
                </a:solidFill>
                <a:latin typeface="Chalkboard SE" panose="03050602040202020205" pitchFamily="66" charset="77"/>
              </a:rPr>
              <a:t> </a:t>
            </a:r>
          </a:p>
          <a:p>
            <a:pPr algn="ctr"/>
            <a:r>
              <a:rPr lang="en-US" dirty="0">
                <a:solidFill>
                  <a:schemeClr val="bg1"/>
                </a:solidFill>
                <a:latin typeface="Chalkboard SE" panose="03050602040202020205" pitchFamily="66" charset="77"/>
              </a:rPr>
              <a:t>I am MOST in need of pencils, erasers, plastic 3 prong folders, baby wipes, dry erase markers, glue sticks, tissues, earbuds, hand sanitizer, index cards, markers, 1 or 2 in binder, backpack, gallon/sandwich Ziplock bags</a:t>
            </a:r>
          </a:p>
        </p:txBody>
      </p:sp>
      <p:pic>
        <p:nvPicPr>
          <p:cNvPr id="4102" name="Picture 6" descr="Bitmoji Image">
            <a:extLst>
              <a:ext uri="{FF2B5EF4-FFF2-40B4-BE49-F238E27FC236}">
                <a16:creationId xmlns:a16="http://schemas.microsoft.com/office/drawing/2014/main" id="{0B3DCCF5-0BC8-FE43-A201-D1C82631CB4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94121" y="48079"/>
            <a:ext cx="5054600" cy="505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406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7"/>
          <p:cNvSpPr/>
          <p:nvPr/>
        </p:nvSpPr>
        <p:spPr>
          <a:xfrm>
            <a:off x="0" y="0"/>
            <a:ext cx="9144000" cy="4228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17"/>
          <p:cNvPicPr preferRelativeResize="0"/>
          <p:nvPr/>
        </p:nvPicPr>
        <p:blipFill rotWithShape="1">
          <a:blip r:embed="rId4">
            <a:alphaModFix/>
          </a:blip>
          <a:srcRect b="62764"/>
          <a:stretch/>
        </p:blipFill>
        <p:spPr>
          <a:xfrm>
            <a:off x="1291100" y="4315050"/>
            <a:ext cx="6561799" cy="828450"/>
          </a:xfrm>
          <a:prstGeom prst="rect">
            <a:avLst/>
          </a:prstGeom>
          <a:noFill/>
          <a:ln>
            <a:noFill/>
          </a:ln>
        </p:spPr>
      </p:pic>
      <p:pic>
        <p:nvPicPr>
          <p:cNvPr id="143" name="Google Shape;143;p17"/>
          <p:cNvPicPr preferRelativeResize="0"/>
          <p:nvPr/>
        </p:nvPicPr>
        <p:blipFill rotWithShape="1">
          <a:blip r:embed="rId5">
            <a:alphaModFix/>
          </a:blip>
          <a:srcRect l="4159" t="10835" r="3401" b="51565"/>
          <a:stretch/>
        </p:blipFill>
        <p:spPr>
          <a:xfrm>
            <a:off x="283175" y="166925"/>
            <a:ext cx="3698100" cy="432725"/>
          </a:xfrm>
          <a:prstGeom prst="rect">
            <a:avLst/>
          </a:prstGeom>
          <a:noFill/>
          <a:ln>
            <a:noFill/>
          </a:ln>
        </p:spPr>
      </p:pic>
      <p:pic>
        <p:nvPicPr>
          <p:cNvPr id="144" name="Google Shape;144;p17"/>
          <p:cNvPicPr preferRelativeResize="0"/>
          <p:nvPr/>
        </p:nvPicPr>
        <p:blipFill rotWithShape="1">
          <a:blip r:embed="rId5">
            <a:alphaModFix/>
          </a:blip>
          <a:srcRect l="4159" t="48437" r="3401" b="13963"/>
          <a:stretch/>
        </p:blipFill>
        <p:spPr>
          <a:xfrm>
            <a:off x="3981275" y="166925"/>
            <a:ext cx="3698100" cy="432725"/>
          </a:xfrm>
          <a:prstGeom prst="rect">
            <a:avLst/>
          </a:prstGeom>
          <a:noFill/>
          <a:ln>
            <a:noFill/>
          </a:ln>
        </p:spPr>
      </p:pic>
      <p:pic>
        <p:nvPicPr>
          <p:cNvPr id="145" name="Google Shape;145;p17"/>
          <p:cNvPicPr preferRelativeResize="0"/>
          <p:nvPr/>
        </p:nvPicPr>
        <p:blipFill rotWithShape="1">
          <a:blip r:embed="rId6">
            <a:alphaModFix/>
          </a:blip>
          <a:srcRect t="19728" b="26574"/>
          <a:stretch/>
        </p:blipFill>
        <p:spPr>
          <a:xfrm>
            <a:off x="2722950" y="901201"/>
            <a:ext cx="3698100" cy="2548400"/>
          </a:xfrm>
          <a:prstGeom prst="rect">
            <a:avLst/>
          </a:prstGeom>
          <a:noFill/>
          <a:ln w="28575" cap="flat" cmpd="sng">
            <a:solidFill>
              <a:srgbClr val="000000"/>
            </a:solidFill>
            <a:prstDash val="solid"/>
            <a:round/>
            <a:headEnd type="none" w="sm" len="sm"/>
            <a:tailEnd type="none" w="sm" len="sm"/>
          </a:ln>
        </p:spPr>
      </p:pic>
      <p:pic>
        <p:nvPicPr>
          <p:cNvPr id="146" name="Google Shape;146;p17"/>
          <p:cNvPicPr preferRelativeResize="0"/>
          <p:nvPr/>
        </p:nvPicPr>
        <p:blipFill>
          <a:blip r:embed="rId7">
            <a:alphaModFix/>
          </a:blip>
          <a:stretch>
            <a:fillRect/>
          </a:stretch>
        </p:blipFill>
        <p:spPr>
          <a:xfrm>
            <a:off x="8107175" y="166925"/>
            <a:ext cx="653651" cy="632200"/>
          </a:xfrm>
          <a:prstGeom prst="rect">
            <a:avLst/>
          </a:prstGeom>
          <a:noFill/>
          <a:ln>
            <a:noFill/>
          </a:ln>
        </p:spPr>
      </p:pic>
      <p:pic>
        <p:nvPicPr>
          <p:cNvPr id="147" name="Google Shape;147;p17"/>
          <p:cNvPicPr preferRelativeResize="0"/>
          <p:nvPr/>
        </p:nvPicPr>
        <p:blipFill rotWithShape="1">
          <a:blip r:embed="rId8">
            <a:alphaModFix/>
          </a:blip>
          <a:srcRect l="5522" t="3079" r="4085" b="4711"/>
          <a:stretch/>
        </p:blipFill>
        <p:spPr>
          <a:xfrm>
            <a:off x="382075" y="901200"/>
            <a:ext cx="2004199" cy="2548400"/>
          </a:xfrm>
          <a:prstGeom prst="rect">
            <a:avLst/>
          </a:prstGeom>
          <a:noFill/>
          <a:ln w="28575" cap="flat" cmpd="sng">
            <a:solidFill>
              <a:schemeClr val="dk2"/>
            </a:solidFill>
            <a:prstDash val="solid"/>
            <a:round/>
            <a:headEnd type="none" w="sm" len="sm"/>
            <a:tailEnd type="none" w="sm" len="sm"/>
          </a:ln>
        </p:spPr>
      </p:pic>
      <p:sp>
        <p:nvSpPr>
          <p:cNvPr id="148" name="Google Shape;148;p17"/>
          <p:cNvSpPr/>
          <p:nvPr/>
        </p:nvSpPr>
        <p:spPr>
          <a:xfrm>
            <a:off x="6757725" y="895750"/>
            <a:ext cx="2003100" cy="2559300"/>
          </a:xfrm>
          <a:prstGeom prst="rect">
            <a:avLst/>
          </a:prstGeom>
          <a:solidFill>
            <a:srgbClr val="31313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17"/>
          <p:cNvPicPr preferRelativeResize="0"/>
          <p:nvPr/>
        </p:nvPicPr>
        <p:blipFill rotWithShape="1">
          <a:blip r:embed="rId9">
            <a:alphaModFix/>
          </a:blip>
          <a:srcRect t="34644"/>
          <a:stretch/>
        </p:blipFill>
        <p:spPr>
          <a:xfrm>
            <a:off x="6757725" y="2576825"/>
            <a:ext cx="2003100" cy="872774"/>
          </a:xfrm>
          <a:prstGeom prst="rect">
            <a:avLst/>
          </a:prstGeom>
          <a:noFill/>
          <a:ln>
            <a:noFill/>
          </a:ln>
        </p:spPr>
      </p:pic>
      <p:sp>
        <p:nvSpPr>
          <p:cNvPr id="150" name="Google Shape;150;p17"/>
          <p:cNvSpPr txBox="1"/>
          <p:nvPr/>
        </p:nvSpPr>
        <p:spPr>
          <a:xfrm>
            <a:off x="6998125" y="1186950"/>
            <a:ext cx="1236300" cy="5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1" name="Google Shape;151;p17"/>
          <p:cNvPicPr preferRelativeResize="0"/>
          <p:nvPr/>
        </p:nvPicPr>
        <p:blipFill rotWithShape="1">
          <a:blip r:embed="rId10">
            <a:alphaModFix/>
          </a:blip>
          <a:srcRect l="2487" t="29105" r="37427" b="20824"/>
          <a:stretch/>
        </p:blipFill>
        <p:spPr>
          <a:xfrm>
            <a:off x="6891262" y="1038600"/>
            <a:ext cx="1736025" cy="1446625"/>
          </a:xfrm>
          <a:prstGeom prst="rect">
            <a:avLst/>
          </a:prstGeom>
          <a:noFill/>
          <a:ln>
            <a:noFill/>
          </a:ln>
        </p:spPr>
      </p:pic>
      <p:pic>
        <p:nvPicPr>
          <p:cNvPr id="154" name="Google Shape;154;p17"/>
          <p:cNvPicPr preferRelativeResize="0"/>
          <p:nvPr/>
        </p:nvPicPr>
        <p:blipFill>
          <a:blip r:embed="rId11">
            <a:alphaModFix/>
          </a:blip>
          <a:stretch>
            <a:fillRect/>
          </a:stretch>
        </p:blipFill>
        <p:spPr>
          <a:xfrm>
            <a:off x="7630492" y="3344627"/>
            <a:ext cx="1513508" cy="1727625"/>
          </a:xfrm>
          <a:prstGeom prst="rect">
            <a:avLst/>
          </a:prstGeom>
          <a:noFill/>
          <a:ln>
            <a:noFill/>
          </a:ln>
        </p:spPr>
      </p:pic>
      <p:sp>
        <p:nvSpPr>
          <p:cNvPr id="2" name="TextBox 1">
            <a:extLst>
              <a:ext uri="{FF2B5EF4-FFF2-40B4-BE49-F238E27FC236}">
                <a16:creationId xmlns:a16="http://schemas.microsoft.com/office/drawing/2014/main" id="{594D49E5-E3BD-2947-A194-9A4B736DD3DD}"/>
              </a:ext>
            </a:extLst>
          </p:cNvPr>
          <p:cNvSpPr txBox="1"/>
          <p:nvPr/>
        </p:nvSpPr>
        <p:spPr>
          <a:xfrm>
            <a:off x="2722950" y="836572"/>
            <a:ext cx="3698100" cy="2677656"/>
          </a:xfrm>
          <a:prstGeom prst="rect">
            <a:avLst/>
          </a:prstGeom>
          <a:noFill/>
        </p:spPr>
        <p:txBody>
          <a:bodyPr wrap="square" rtlCol="0">
            <a:spAutoFit/>
          </a:bodyPr>
          <a:lstStyle/>
          <a:p>
            <a:pPr algn="ctr"/>
            <a:r>
              <a:rPr lang="en-US" b="1" u="sng" dirty="0">
                <a:solidFill>
                  <a:schemeClr val="bg1"/>
                </a:solidFill>
                <a:latin typeface="Chalkboard SE" panose="03050602040202020205" pitchFamily="66" charset="77"/>
              </a:rPr>
              <a:t>Transportation</a:t>
            </a:r>
          </a:p>
          <a:p>
            <a:pPr algn="ctr"/>
            <a:r>
              <a:rPr lang="en-US" dirty="0">
                <a:solidFill>
                  <a:schemeClr val="bg1"/>
                </a:solidFill>
                <a:latin typeface="Chalkboard SE" panose="03050602040202020205" pitchFamily="66" charset="77"/>
              </a:rPr>
              <a:t>Bus Routes are available on the parent portal</a:t>
            </a:r>
          </a:p>
          <a:p>
            <a:pPr algn="ctr"/>
            <a:r>
              <a:rPr lang="en-US" dirty="0">
                <a:solidFill>
                  <a:schemeClr val="bg1"/>
                </a:solidFill>
                <a:latin typeface="Chalkboard SE" panose="03050602040202020205" pitchFamily="66" charset="77"/>
              </a:rPr>
              <a:t>Car Tags are distributed TOMORROW (Friday 21</a:t>
            </a:r>
            <a:r>
              <a:rPr lang="en-US" baseline="30000" dirty="0">
                <a:solidFill>
                  <a:schemeClr val="bg1"/>
                </a:solidFill>
                <a:latin typeface="Chalkboard SE" panose="03050602040202020205" pitchFamily="66" charset="77"/>
              </a:rPr>
              <a:t>st</a:t>
            </a:r>
            <a:r>
              <a:rPr lang="en-US" dirty="0">
                <a:solidFill>
                  <a:schemeClr val="bg1"/>
                </a:solidFill>
                <a:latin typeface="Chalkboard SE" panose="03050602040202020205" pitchFamily="66" charset="77"/>
              </a:rPr>
              <a:t>) from 10 a.m. to 1 p.m. at the CARLOOP. If you do not have a car tag on Monday when picking up your child you will have to wait and be verified before your child is released to you.</a:t>
            </a:r>
          </a:p>
          <a:p>
            <a:pPr algn="ctr"/>
            <a:r>
              <a:rPr lang="en-US" dirty="0">
                <a:solidFill>
                  <a:schemeClr val="bg1"/>
                </a:solidFill>
                <a:latin typeface="Chalkboard SE" panose="03050602040202020205" pitchFamily="66" charset="77"/>
              </a:rPr>
              <a:t>Take a few minutes now to ask each parent how their child is going home on 1</a:t>
            </a:r>
            <a:r>
              <a:rPr lang="en-US" baseline="30000" dirty="0">
                <a:solidFill>
                  <a:schemeClr val="bg1"/>
                </a:solidFill>
                <a:latin typeface="Chalkboard SE" panose="03050602040202020205" pitchFamily="66" charset="77"/>
              </a:rPr>
              <a:t>st</a:t>
            </a:r>
            <a:r>
              <a:rPr lang="en-US" dirty="0">
                <a:solidFill>
                  <a:schemeClr val="bg1"/>
                </a:solidFill>
                <a:latin typeface="Chalkboard SE" panose="03050602040202020205" pitchFamily="66" charset="77"/>
              </a:rPr>
              <a:t> day and thereafter </a:t>
            </a:r>
          </a:p>
        </p:txBody>
      </p:sp>
      <p:pic>
        <p:nvPicPr>
          <p:cNvPr id="5122" name="Picture 2" descr="Bitmoji Image">
            <a:extLst>
              <a:ext uri="{FF2B5EF4-FFF2-40B4-BE49-F238E27FC236}">
                <a16:creationId xmlns:a16="http://schemas.microsoft.com/office/drawing/2014/main" id="{33E4E004-805A-7C4B-B2D3-B6C63E0A6DC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3175" y="1426029"/>
            <a:ext cx="3733337" cy="373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302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7"/>
          <p:cNvSpPr/>
          <p:nvPr/>
        </p:nvSpPr>
        <p:spPr>
          <a:xfrm>
            <a:off x="0" y="0"/>
            <a:ext cx="9144000" cy="4228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17"/>
          <p:cNvPicPr preferRelativeResize="0"/>
          <p:nvPr/>
        </p:nvPicPr>
        <p:blipFill rotWithShape="1">
          <a:blip r:embed="rId4">
            <a:alphaModFix/>
          </a:blip>
          <a:srcRect b="62764"/>
          <a:stretch/>
        </p:blipFill>
        <p:spPr>
          <a:xfrm>
            <a:off x="1291100" y="4315050"/>
            <a:ext cx="6561799" cy="828450"/>
          </a:xfrm>
          <a:prstGeom prst="rect">
            <a:avLst/>
          </a:prstGeom>
          <a:noFill/>
          <a:ln>
            <a:noFill/>
          </a:ln>
        </p:spPr>
      </p:pic>
      <p:pic>
        <p:nvPicPr>
          <p:cNvPr id="143" name="Google Shape;143;p17"/>
          <p:cNvPicPr preferRelativeResize="0"/>
          <p:nvPr/>
        </p:nvPicPr>
        <p:blipFill rotWithShape="1">
          <a:blip r:embed="rId5">
            <a:alphaModFix/>
          </a:blip>
          <a:srcRect l="4159" t="10835" r="3401" b="51565"/>
          <a:stretch/>
        </p:blipFill>
        <p:spPr>
          <a:xfrm>
            <a:off x="283175" y="166925"/>
            <a:ext cx="3698100" cy="432725"/>
          </a:xfrm>
          <a:prstGeom prst="rect">
            <a:avLst/>
          </a:prstGeom>
          <a:noFill/>
          <a:ln>
            <a:noFill/>
          </a:ln>
        </p:spPr>
      </p:pic>
      <p:pic>
        <p:nvPicPr>
          <p:cNvPr id="144" name="Google Shape;144;p17"/>
          <p:cNvPicPr preferRelativeResize="0"/>
          <p:nvPr/>
        </p:nvPicPr>
        <p:blipFill rotWithShape="1">
          <a:blip r:embed="rId5">
            <a:alphaModFix/>
          </a:blip>
          <a:srcRect l="4159" t="48437" r="3401" b="13963"/>
          <a:stretch/>
        </p:blipFill>
        <p:spPr>
          <a:xfrm>
            <a:off x="3981275" y="166925"/>
            <a:ext cx="3698100" cy="432725"/>
          </a:xfrm>
          <a:prstGeom prst="rect">
            <a:avLst/>
          </a:prstGeom>
          <a:noFill/>
          <a:ln>
            <a:noFill/>
          </a:ln>
        </p:spPr>
      </p:pic>
      <p:pic>
        <p:nvPicPr>
          <p:cNvPr id="145" name="Google Shape;145;p17"/>
          <p:cNvPicPr preferRelativeResize="0"/>
          <p:nvPr/>
        </p:nvPicPr>
        <p:blipFill rotWithShape="1">
          <a:blip r:embed="rId6">
            <a:alphaModFix/>
          </a:blip>
          <a:srcRect t="19728" b="26574"/>
          <a:stretch/>
        </p:blipFill>
        <p:spPr>
          <a:xfrm>
            <a:off x="2722950" y="901201"/>
            <a:ext cx="3698100" cy="2548400"/>
          </a:xfrm>
          <a:prstGeom prst="rect">
            <a:avLst/>
          </a:prstGeom>
          <a:noFill/>
          <a:ln w="28575" cap="flat" cmpd="sng">
            <a:solidFill>
              <a:srgbClr val="000000"/>
            </a:solidFill>
            <a:prstDash val="solid"/>
            <a:round/>
            <a:headEnd type="none" w="sm" len="sm"/>
            <a:tailEnd type="none" w="sm" len="sm"/>
          </a:ln>
        </p:spPr>
      </p:pic>
      <p:pic>
        <p:nvPicPr>
          <p:cNvPr id="146" name="Google Shape;146;p17"/>
          <p:cNvPicPr preferRelativeResize="0"/>
          <p:nvPr/>
        </p:nvPicPr>
        <p:blipFill>
          <a:blip r:embed="rId7">
            <a:alphaModFix/>
          </a:blip>
          <a:stretch>
            <a:fillRect/>
          </a:stretch>
        </p:blipFill>
        <p:spPr>
          <a:xfrm>
            <a:off x="8107175" y="166925"/>
            <a:ext cx="653651" cy="632200"/>
          </a:xfrm>
          <a:prstGeom prst="rect">
            <a:avLst/>
          </a:prstGeom>
          <a:noFill/>
          <a:ln>
            <a:noFill/>
          </a:ln>
        </p:spPr>
      </p:pic>
      <p:pic>
        <p:nvPicPr>
          <p:cNvPr id="147" name="Google Shape;147;p17"/>
          <p:cNvPicPr preferRelativeResize="0"/>
          <p:nvPr/>
        </p:nvPicPr>
        <p:blipFill rotWithShape="1">
          <a:blip r:embed="rId8">
            <a:alphaModFix/>
          </a:blip>
          <a:srcRect l="5522" t="3079" r="4085" b="4711"/>
          <a:stretch/>
        </p:blipFill>
        <p:spPr>
          <a:xfrm>
            <a:off x="382075" y="901200"/>
            <a:ext cx="2004199" cy="2548400"/>
          </a:xfrm>
          <a:prstGeom prst="rect">
            <a:avLst/>
          </a:prstGeom>
          <a:noFill/>
          <a:ln w="28575" cap="flat" cmpd="sng">
            <a:solidFill>
              <a:schemeClr val="dk2"/>
            </a:solidFill>
            <a:prstDash val="solid"/>
            <a:round/>
            <a:headEnd type="none" w="sm" len="sm"/>
            <a:tailEnd type="none" w="sm" len="sm"/>
          </a:ln>
        </p:spPr>
      </p:pic>
      <p:sp>
        <p:nvSpPr>
          <p:cNvPr id="148" name="Google Shape;148;p17"/>
          <p:cNvSpPr/>
          <p:nvPr/>
        </p:nvSpPr>
        <p:spPr>
          <a:xfrm>
            <a:off x="6757725" y="895750"/>
            <a:ext cx="2003100" cy="2559300"/>
          </a:xfrm>
          <a:prstGeom prst="rect">
            <a:avLst/>
          </a:prstGeom>
          <a:solidFill>
            <a:srgbClr val="31313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17"/>
          <p:cNvPicPr preferRelativeResize="0"/>
          <p:nvPr/>
        </p:nvPicPr>
        <p:blipFill rotWithShape="1">
          <a:blip r:embed="rId9">
            <a:alphaModFix/>
          </a:blip>
          <a:srcRect t="34644"/>
          <a:stretch/>
        </p:blipFill>
        <p:spPr>
          <a:xfrm>
            <a:off x="6757725" y="2576825"/>
            <a:ext cx="2003100" cy="872774"/>
          </a:xfrm>
          <a:prstGeom prst="rect">
            <a:avLst/>
          </a:prstGeom>
          <a:noFill/>
          <a:ln>
            <a:noFill/>
          </a:ln>
        </p:spPr>
      </p:pic>
      <p:sp>
        <p:nvSpPr>
          <p:cNvPr id="150" name="Google Shape;150;p17"/>
          <p:cNvSpPr txBox="1"/>
          <p:nvPr/>
        </p:nvSpPr>
        <p:spPr>
          <a:xfrm>
            <a:off x="6998125" y="1186950"/>
            <a:ext cx="1236300" cy="5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1" name="Google Shape;151;p17"/>
          <p:cNvPicPr preferRelativeResize="0"/>
          <p:nvPr/>
        </p:nvPicPr>
        <p:blipFill rotWithShape="1">
          <a:blip r:embed="rId10">
            <a:alphaModFix/>
          </a:blip>
          <a:srcRect l="2487" t="29105" r="37427" b="20824"/>
          <a:stretch/>
        </p:blipFill>
        <p:spPr>
          <a:xfrm>
            <a:off x="6891262" y="1038600"/>
            <a:ext cx="1736025" cy="1446625"/>
          </a:xfrm>
          <a:prstGeom prst="rect">
            <a:avLst/>
          </a:prstGeom>
          <a:noFill/>
          <a:ln>
            <a:noFill/>
          </a:ln>
        </p:spPr>
      </p:pic>
      <p:pic>
        <p:nvPicPr>
          <p:cNvPr id="153" name="Google Shape;153;p17"/>
          <p:cNvPicPr preferRelativeResize="0"/>
          <p:nvPr/>
        </p:nvPicPr>
        <p:blipFill>
          <a:blip r:embed="rId11">
            <a:alphaModFix/>
          </a:blip>
          <a:stretch>
            <a:fillRect/>
          </a:stretch>
        </p:blipFill>
        <p:spPr>
          <a:xfrm flipH="1">
            <a:off x="56975" y="3028186"/>
            <a:ext cx="1736050" cy="2044075"/>
          </a:xfrm>
          <a:prstGeom prst="rect">
            <a:avLst/>
          </a:prstGeom>
          <a:noFill/>
          <a:ln>
            <a:noFill/>
          </a:ln>
        </p:spPr>
      </p:pic>
      <p:pic>
        <p:nvPicPr>
          <p:cNvPr id="154" name="Google Shape;154;p17"/>
          <p:cNvPicPr preferRelativeResize="0"/>
          <p:nvPr/>
        </p:nvPicPr>
        <p:blipFill>
          <a:blip r:embed="rId12">
            <a:alphaModFix/>
          </a:blip>
          <a:stretch>
            <a:fillRect/>
          </a:stretch>
        </p:blipFill>
        <p:spPr>
          <a:xfrm>
            <a:off x="7630492" y="3344627"/>
            <a:ext cx="1513508" cy="1727625"/>
          </a:xfrm>
          <a:prstGeom prst="rect">
            <a:avLst/>
          </a:prstGeom>
          <a:noFill/>
          <a:ln>
            <a:noFill/>
          </a:ln>
        </p:spPr>
      </p:pic>
      <p:sp>
        <p:nvSpPr>
          <p:cNvPr id="2" name="TextBox 1">
            <a:extLst>
              <a:ext uri="{FF2B5EF4-FFF2-40B4-BE49-F238E27FC236}">
                <a16:creationId xmlns:a16="http://schemas.microsoft.com/office/drawing/2014/main" id="{B5C3D32D-EAC4-4440-A411-B04733328F23}"/>
              </a:ext>
            </a:extLst>
          </p:cNvPr>
          <p:cNvSpPr txBox="1"/>
          <p:nvPr/>
        </p:nvSpPr>
        <p:spPr>
          <a:xfrm>
            <a:off x="2722950" y="915000"/>
            <a:ext cx="3698100" cy="2677656"/>
          </a:xfrm>
          <a:prstGeom prst="rect">
            <a:avLst/>
          </a:prstGeom>
          <a:noFill/>
        </p:spPr>
        <p:txBody>
          <a:bodyPr wrap="square" rtlCol="0">
            <a:spAutoFit/>
          </a:bodyPr>
          <a:lstStyle/>
          <a:p>
            <a:pPr algn="ctr"/>
            <a:r>
              <a:rPr lang="en-US" b="1" u="sng" dirty="0">
                <a:solidFill>
                  <a:schemeClr val="bg1"/>
                </a:solidFill>
                <a:latin typeface="Chalkboard SE" panose="03050602040202020205" pitchFamily="66" charset="77"/>
              </a:rPr>
              <a:t>Parent Portal and Student Fees</a:t>
            </a:r>
          </a:p>
          <a:p>
            <a:pPr algn="ctr"/>
            <a:r>
              <a:rPr lang="en-US" dirty="0">
                <a:solidFill>
                  <a:schemeClr val="bg1"/>
                </a:solidFill>
                <a:latin typeface="Chalkboard SE" panose="03050602040202020205" pitchFamily="66" charset="77"/>
              </a:rPr>
              <a:t>All grades and communication related to student progress is done through the parent portal only. Call the office or visit our website for directions on starting your parent portal account</a:t>
            </a:r>
          </a:p>
          <a:p>
            <a:pPr algn="ctr"/>
            <a:r>
              <a:rPr lang="en-US" dirty="0">
                <a:solidFill>
                  <a:schemeClr val="bg1"/>
                </a:solidFill>
                <a:latin typeface="Chalkboard SE" panose="03050602040202020205" pitchFamily="66" charset="77"/>
              </a:rPr>
              <a:t>Student fees of $29 can be paid online or by check. All students whose fees are paid by September Student fees paid by September 11</a:t>
            </a:r>
            <a:r>
              <a:rPr lang="en-US" baseline="30000" dirty="0">
                <a:solidFill>
                  <a:schemeClr val="bg1"/>
                </a:solidFill>
                <a:latin typeface="Chalkboard SE" panose="03050602040202020205" pitchFamily="66" charset="77"/>
              </a:rPr>
              <a:t>th</a:t>
            </a:r>
            <a:r>
              <a:rPr lang="en-US" dirty="0">
                <a:solidFill>
                  <a:schemeClr val="bg1"/>
                </a:solidFill>
                <a:latin typeface="Chalkboard SE" panose="03050602040202020205" pitchFamily="66" charset="77"/>
              </a:rPr>
              <a:t> will receive a free RBCES t-shirt.</a:t>
            </a:r>
          </a:p>
          <a:p>
            <a:endParaRPr lang="en-US" dirty="0"/>
          </a:p>
        </p:txBody>
      </p:sp>
      <p:pic>
        <p:nvPicPr>
          <p:cNvPr id="6146" name="Picture 2" descr="Bitmoji Image">
            <a:extLst>
              <a:ext uri="{FF2B5EF4-FFF2-40B4-BE49-F238E27FC236}">
                <a16:creationId xmlns:a16="http://schemas.microsoft.com/office/drawing/2014/main" id="{42427473-5F68-5F4E-A283-F66FA224184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9412" y="1305804"/>
            <a:ext cx="3803650" cy="380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42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7"/>
          <p:cNvSpPr/>
          <p:nvPr/>
        </p:nvSpPr>
        <p:spPr>
          <a:xfrm>
            <a:off x="0" y="0"/>
            <a:ext cx="9144000" cy="4228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17"/>
          <p:cNvPicPr preferRelativeResize="0"/>
          <p:nvPr/>
        </p:nvPicPr>
        <p:blipFill rotWithShape="1">
          <a:blip r:embed="rId4">
            <a:alphaModFix/>
          </a:blip>
          <a:srcRect b="62764"/>
          <a:stretch/>
        </p:blipFill>
        <p:spPr>
          <a:xfrm>
            <a:off x="1291100" y="4315050"/>
            <a:ext cx="6561799" cy="828450"/>
          </a:xfrm>
          <a:prstGeom prst="rect">
            <a:avLst/>
          </a:prstGeom>
          <a:noFill/>
          <a:ln>
            <a:noFill/>
          </a:ln>
        </p:spPr>
      </p:pic>
      <p:pic>
        <p:nvPicPr>
          <p:cNvPr id="143" name="Google Shape;143;p17"/>
          <p:cNvPicPr preferRelativeResize="0"/>
          <p:nvPr/>
        </p:nvPicPr>
        <p:blipFill rotWithShape="1">
          <a:blip r:embed="rId5">
            <a:alphaModFix/>
          </a:blip>
          <a:srcRect l="4159" t="10835" r="3401" b="51565"/>
          <a:stretch/>
        </p:blipFill>
        <p:spPr>
          <a:xfrm>
            <a:off x="283175" y="166925"/>
            <a:ext cx="3698100" cy="432725"/>
          </a:xfrm>
          <a:prstGeom prst="rect">
            <a:avLst/>
          </a:prstGeom>
          <a:noFill/>
          <a:ln>
            <a:noFill/>
          </a:ln>
        </p:spPr>
      </p:pic>
      <p:pic>
        <p:nvPicPr>
          <p:cNvPr id="144" name="Google Shape;144;p17"/>
          <p:cNvPicPr preferRelativeResize="0"/>
          <p:nvPr/>
        </p:nvPicPr>
        <p:blipFill rotWithShape="1">
          <a:blip r:embed="rId5">
            <a:alphaModFix/>
          </a:blip>
          <a:srcRect l="4159" t="48437" r="3401" b="13963"/>
          <a:stretch/>
        </p:blipFill>
        <p:spPr>
          <a:xfrm>
            <a:off x="3981275" y="166925"/>
            <a:ext cx="3698100" cy="432725"/>
          </a:xfrm>
          <a:prstGeom prst="rect">
            <a:avLst/>
          </a:prstGeom>
          <a:noFill/>
          <a:ln>
            <a:noFill/>
          </a:ln>
        </p:spPr>
      </p:pic>
      <p:pic>
        <p:nvPicPr>
          <p:cNvPr id="145" name="Google Shape;145;p17"/>
          <p:cNvPicPr preferRelativeResize="0"/>
          <p:nvPr/>
        </p:nvPicPr>
        <p:blipFill rotWithShape="1">
          <a:blip r:embed="rId6">
            <a:alphaModFix/>
          </a:blip>
          <a:srcRect t="19728" b="26574"/>
          <a:stretch/>
        </p:blipFill>
        <p:spPr>
          <a:xfrm>
            <a:off x="2722950" y="901201"/>
            <a:ext cx="3698100" cy="2548400"/>
          </a:xfrm>
          <a:prstGeom prst="rect">
            <a:avLst/>
          </a:prstGeom>
          <a:noFill/>
          <a:ln w="28575" cap="flat" cmpd="sng">
            <a:solidFill>
              <a:srgbClr val="000000"/>
            </a:solidFill>
            <a:prstDash val="solid"/>
            <a:round/>
            <a:headEnd type="none" w="sm" len="sm"/>
            <a:tailEnd type="none" w="sm" len="sm"/>
          </a:ln>
        </p:spPr>
      </p:pic>
      <p:pic>
        <p:nvPicPr>
          <p:cNvPr id="146" name="Google Shape;146;p17"/>
          <p:cNvPicPr preferRelativeResize="0"/>
          <p:nvPr/>
        </p:nvPicPr>
        <p:blipFill>
          <a:blip r:embed="rId7">
            <a:alphaModFix/>
          </a:blip>
          <a:stretch>
            <a:fillRect/>
          </a:stretch>
        </p:blipFill>
        <p:spPr>
          <a:xfrm>
            <a:off x="8107175" y="166925"/>
            <a:ext cx="653651" cy="632200"/>
          </a:xfrm>
          <a:prstGeom prst="rect">
            <a:avLst/>
          </a:prstGeom>
          <a:noFill/>
          <a:ln>
            <a:noFill/>
          </a:ln>
        </p:spPr>
      </p:pic>
      <p:pic>
        <p:nvPicPr>
          <p:cNvPr id="147" name="Google Shape;147;p17"/>
          <p:cNvPicPr preferRelativeResize="0"/>
          <p:nvPr/>
        </p:nvPicPr>
        <p:blipFill rotWithShape="1">
          <a:blip r:embed="rId8">
            <a:alphaModFix/>
          </a:blip>
          <a:srcRect l="5522" t="3079" r="4085" b="4711"/>
          <a:stretch/>
        </p:blipFill>
        <p:spPr>
          <a:xfrm>
            <a:off x="382075" y="901200"/>
            <a:ext cx="2004199" cy="2548400"/>
          </a:xfrm>
          <a:prstGeom prst="rect">
            <a:avLst/>
          </a:prstGeom>
          <a:noFill/>
          <a:ln w="28575" cap="flat" cmpd="sng">
            <a:solidFill>
              <a:schemeClr val="dk2"/>
            </a:solidFill>
            <a:prstDash val="solid"/>
            <a:round/>
            <a:headEnd type="none" w="sm" len="sm"/>
            <a:tailEnd type="none" w="sm" len="sm"/>
          </a:ln>
        </p:spPr>
      </p:pic>
      <p:sp>
        <p:nvSpPr>
          <p:cNvPr id="148" name="Google Shape;148;p17"/>
          <p:cNvSpPr/>
          <p:nvPr/>
        </p:nvSpPr>
        <p:spPr>
          <a:xfrm>
            <a:off x="6757725" y="895750"/>
            <a:ext cx="2003100" cy="2559300"/>
          </a:xfrm>
          <a:prstGeom prst="rect">
            <a:avLst/>
          </a:prstGeom>
          <a:solidFill>
            <a:srgbClr val="31313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17"/>
          <p:cNvPicPr preferRelativeResize="0"/>
          <p:nvPr/>
        </p:nvPicPr>
        <p:blipFill rotWithShape="1">
          <a:blip r:embed="rId9">
            <a:alphaModFix/>
          </a:blip>
          <a:srcRect t="34644"/>
          <a:stretch/>
        </p:blipFill>
        <p:spPr>
          <a:xfrm>
            <a:off x="6757725" y="2576825"/>
            <a:ext cx="2003100" cy="872774"/>
          </a:xfrm>
          <a:prstGeom prst="rect">
            <a:avLst/>
          </a:prstGeom>
          <a:noFill/>
          <a:ln>
            <a:noFill/>
          </a:ln>
        </p:spPr>
      </p:pic>
      <p:sp>
        <p:nvSpPr>
          <p:cNvPr id="150" name="Google Shape;150;p17"/>
          <p:cNvSpPr txBox="1"/>
          <p:nvPr/>
        </p:nvSpPr>
        <p:spPr>
          <a:xfrm>
            <a:off x="6998125" y="1186950"/>
            <a:ext cx="1236300" cy="5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1" name="Google Shape;151;p17"/>
          <p:cNvPicPr preferRelativeResize="0"/>
          <p:nvPr/>
        </p:nvPicPr>
        <p:blipFill rotWithShape="1">
          <a:blip r:embed="rId10">
            <a:alphaModFix/>
          </a:blip>
          <a:srcRect l="2487" t="29105" r="37427" b="20824"/>
          <a:stretch/>
        </p:blipFill>
        <p:spPr>
          <a:xfrm>
            <a:off x="6891262" y="1038600"/>
            <a:ext cx="1736025" cy="1446625"/>
          </a:xfrm>
          <a:prstGeom prst="rect">
            <a:avLst/>
          </a:prstGeom>
          <a:noFill/>
          <a:ln>
            <a:noFill/>
          </a:ln>
        </p:spPr>
      </p:pic>
      <p:pic>
        <p:nvPicPr>
          <p:cNvPr id="153" name="Google Shape;153;p17"/>
          <p:cNvPicPr preferRelativeResize="0"/>
          <p:nvPr/>
        </p:nvPicPr>
        <p:blipFill>
          <a:blip r:embed="rId11">
            <a:alphaModFix/>
          </a:blip>
          <a:stretch>
            <a:fillRect/>
          </a:stretch>
        </p:blipFill>
        <p:spPr>
          <a:xfrm flipH="1">
            <a:off x="56975" y="3028186"/>
            <a:ext cx="1736050" cy="2044075"/>
          </a:xfrm>
          <a:prstGeom prst="rect">
            <a:avLst/>
          </a:prstGeom>
          <a:noFill/>
          <a:ln>
            <a:noFill/>
          </a:ln>
        </p:spPr>
      </p:pic>
      <p:pic>
        <p:nvPicPr>
          <p:cNvPr id="154" name="Google Shape;154;p17"/>
          <p:cNvPicPr preferRelativeResize="0"/>
          <p:nvPr/>
        </p:nvPicPr>
        <p:blipFill>
          <a:blip r:embed="rId12">
            <a:alphaModFix/>
          </a:blip>
          <a:stretch>
            <a:fillRect/>
          </a:stretch>
        </p:blipFill>
        <p:spPr>
          <a:xfrm>
            <a:off x="7630492" y="3344627"/>
            <a:ext cx="1513508" cy="1727625"/>
          </a:xfrm>
          <a:prstGeom prst="rect">
            <a:avLst/>
          </a:prstGeom>
          <a:noFill/>
          <a:ln>
            <a:noFill/>
          </a:ln>
        </p:spPr>
      </p:pic>
      <p:sp>
        <p:nvSpPr>
          <p:cNvPr id="2" name="TextBox 1">
            <a:extLst>
              <a:ext uri="{FF2B5EF4-FFF2-40B4-BE49-F238E27FC236}">
                <a16:creationId xmlns:a16="http://schemas.microsoft.com/office/drawing/2014/main" id="{CD247148-68BE-9B4D-A90F-8A886463FEFE}"/>
              </a:ext>
            </a:extLst>
          </p:cNvPr>
          <p:cNvSpPr txBox="1"/>
          <p:nvPr/>
        </p:nvSpPr>
        <p:spPr>
          <a:xfrm>
            <a:off x="2722950" y="915000"/>
            <a:ext cx="3698100" cy="2308324"/>
          </a:xfrm>
          <a:prstGeom prst="rect">
            <a:avLst/>
          </a:prstGeom>
          <a:noFill/>
        </p:spPr>
        <p:txBody>
          <a:bodyPr wrap="square" rtlCol="0">
            <a:spAutoFit/>
          </a:bodyPr>
          <a:lstStyle/>
          <a:p>
            <a:pPr algn="ctr"/>
            <a:r>
              <a:rPr lang="en-US" sz="1600" b="1" u="sng" dirty="0">
                <a:solidFill>
                  <a:schemeClr val="bg1"/>
                </a:solidFill>
                <a:latin typeface="Chalkboard SE" panose="03050602040202020205" pitchFamily="66" charset="77"/>
              </a:rPr>
              <a:t>Emergency Contact Information</a:t>
            </a:r>
          </a:p>
          <a:p>
            <a:pPr algn="ctr"/>
            <a:r>
              <a:rPr lang="en-US" sz="1600" dirty="0">
                <a:solidFill>
                  <a:schemeClr val="bg1"/>
                </a:solidFill>
                <a:latin typeface="Chalkboard SE" panose="03050602040202020205" pitchFamily="66" charset="77"/>
              </a:rPr>
              <a:t>Please update your child’s emergency contact information on our website. This is very important so we have proper contact information as well as knowing who can pick up your child from school!</a:t>
            </a:r>
          </a:p>
          <a:p>
            <a:pPr algn="ctr"/>
            <a:r>
              <a:rPr lang="en-US" sz="1600" dirty="0">
                <a:solidFill>
                  <a:schemeClr val="bg1"/>
                </a:solidFill>
                <a:latin typeface="Chalkboard SE" panose="03050602040202020205" pitchFamily="66" charset="77"/>
              </a:rPr>
              <a:t>This should be completed by the first day of school, Monday August 24</a:t>
            </a:r>
            <a:r>
              <a:rPr lang="en-US" sz="1600" baseline="30000" dirty="0">
                <a:solidFill>
                  <a:schemeClr val="bg1"/>
                </a:solidFill>
                <a:latin typeface="Chalkboard SE" panose="03050602040202020205" pitchFamily="66" charset="77"/>
              </a:rPr>
              <a:t>th</a:t>
            </a:r>
            <a:endParaRPr lang="en-US" sz="1600" dirty="0">
              <a:solidFill>
                <a:schemeClr val="bg1"/>
              </a:solidFill>
              <a:latin typeface="Chalkboard SE" panose="03050602040202020205" pitchFamily="66" charset="77"/>
            </a:endParaRPr>
          </a:p>
        </p:txBody>
      </p:sp>
      <p:pic>
        <p:nvPicPr>
          <p:cNvPr id="7170" name="Picture 2" descr="Bitmoji Image">
            <a:extLst>
              <a:ext uri="{FF2B5EF4-FFF2-40B4-BE49-F238E27FC236}">
                <a16:creationId xmlns:a16="http://schemas.microsoft.com/office/drawing/2014/main" id="{61D8CCA4-F34A-984E-A06B-EDF62E1A0DC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40329" y="1161974"/>
            <a:ext cx="3749221" cy="374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265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7"/>
          <p:cNvSpPr/>
          <p:nvPr/>
        </p:nvSpPr>
        <p:spPr>
          <a:xfrm>
            <a:off x="0" y="0"/>
            <a:ext cx="9144000" cy="4228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17"/>
          <p:cNvPicPr preferRelativeResize="0"/>
          <p:nvPr/>
        </p:nvPicPr>
        <p:blipFill rotWithShape="1">
          <a:blip r:embed="rId4">
            <a:alphaModFix/>
          </a:blip>
          <a:srcRect b="62764"/>
          <a:stretch/>
        </p:blipFill>
        <p:spPr>
          <a:xfrm>
            <a:off x="1291100" y="4315050"/>
            <a:ext cx="6561799" cy="828450"/>
          </a:xfrm>
          <a:prstGeom prst="rect">
            <a:avLst/>
          </a:prstGeom>
          <a:noFill/>
          <a:ln>
            <a:noFill/>
          </a:ln>
        </p:spPr>
      </p:pic>
      <p:pic>
        <p:nvPicPr>
          <p:cNvPr id="143" name="Google Shape;143;p17"/>
          <p:cNvPicPr preferRelativeResize="0"/>
          <p:nvPr/>
        </p:nvPicPr>
        <p:blipFill rotWithShape="1">
          <a:blip r:embed="rId5">
            <a:alphaModFix/>
          </a:blip>
          <a:srcRect l="4159" t="10835" r="3401" b="51565"/>
          <a:stretch/>
        </p:blipFill>
        <p:spPr>
          <a:xfrm>
            <a:off x="283175" y="166925"/>
            <a:ext cx="3698100" cy="432725"/>
          </a:xfrm>
          <a:prstGeom prst="rect">
            <a:avLst/>
          </a:prstGeom>
          <a:noFill/>
          <a:ln>
            <a:noFill/>
          </a:ln>
        </p:spPr>
      </p:pic>
      <p:pic>
        <p:nvPicPr>
          <p:cNvPr id="144" name="Google Shape;144;p17"/>
          <p:cNvPicPr preferRelativeResize="0"/>
          <p:nvPr/>
        </p:nvPicPr>
        <p:blipFill rotWithShape="1">
          <a:blip r:embed="rId5">
            <a:alphaModFix/>
          </a:blip>
          <a:srcRect l="4159" t="48437" r="3401" b="13963"/>
          <a:stretch/>
        </p:blipFill>
        <p:spPr>
          <a:xfrm>
            <a:off x="3981275" y="166925"/>
            <a:ext cx="3698100" cy="432725"/>
          </a:xfrm>
          <a:prstGeom prst="rect">
            <a:avLst/>
          </a:prstGeom>
          <a:noFill/>
          <a:ln>
            <a:noFill/>
          </a:ln>
        </p:spPr>
      </p:pic>
      <p:pic>
        <p:nvPicPr>
          <p:cNvPr id="145" name="Google Shape;145;p17"/>
          <p:cNvPicPr preferRelativeResize="0"/>
          <p:nvPr/>
        </p:nvPicPr>
        <p:blipFill rotWithShape="1">
          <a:blip r:embed="rId6">
            <a:alphaModFix/>
          </a:blip>
          <a:srcRect t="19728" b="26574"/>
          <a:stretch/>
        </p:blipFill>
        <p:spPr>
          <a:xfrm>
            <a:off x="2722950" y="901201"/>
            <a:ext cx="3698100" cy="2548400"/>
          </a:xfrm>
          <a:prstGeom prst="rect">
            <a:avLst/>
          </a:prstGeom>
          <a:noFill/>
          <a:ln w="28575" cap="flat" cmpd="sng">
            <a:solidFill>
              <a:srgbClr val="000000"/>
            </a:solidFill>
            <a:prstDash val="solid"/>
            <a:round/>
            <a:headEnd type="none" w="sm" len="sm"/>
            <a:tailEnd type="none" w="sm" len="sm"/>
          </a:ln>
        </p:spPr>
      </p:pic>
      <p:pic>
        <p:nvPicPr>
          <p:cNvPr id="146" name="Google Shape;146;p17"/>
          <p:cNvPicPr preferRelativeResize="0"/>
          <p:nvPr/>
        </p:nvPicPr>
        <p:blipFill>
          <a:blip r:embed="rId7">
            <a:alphaModFix/>
          </a:blip>
          <a:stretch>
            <a:fillRect/>
          </a:stretch>
        </p:blipFill>
        <p:spPr>
          <a:xfrm>
            <a:off x="8107175" y="166925"/>
            <a:ext cx="653651" cy="632200"/>
          </a:xfrm>
          <a:prstGeom prst="rect">
            <a:avLst/>
          </a:prstGeom>
          <a:noFill/>
          <a:ln>
            <a:noFill/>
          </a:ln>
        </p:spPr>
      </p:pic>
      <p:pic>
        <p:nvPicPr>
          <p:cNvPr id="147" name="Google Shape;147;p17"/>
          <p:cNvPicPr preferRelativeResize="0"/>
          <p:nvPr/>
        </p:nvPicPr>
        <p:blipFill rotWithShape="1">
          <a:blip r:embed="rId8">
            <a:alphaModFix/>
          </a:blip>
          <a:srcRect l="5522" t="3079" r="4085" b="4711"/>
          <a:stretch/>
        </p:blipFill>
        <p:spPr>
          <a:xfrm>
            <a:off x="382075" y="901200"/>
            <a:ext cx="2004199" cy="2548400"/>
          </a:xfrm>
          <a:prstGeom prst="rect">
            <a:avLst/>
          </a:prstGeom>
          <a:noFill/>
          <a:ln w="28575" cap="flat" cmpd="sng">
            <a:solidFill>
              <a:schemeClr val="dk2"/>
            </a:solidFill>
            <a:prstDash val="solid"/>
            <a:round/>
            <a:headEnd type="none" w="sm" len="sm"/>
            <a:tailEnd type="none" w="sm" len="sm"/>
          </a:ln>
        </p:spPr>
      </p:pic>
      <p:sp>
        <p:nvSpPr>
          <p:cNvPr id="148" name="Google Shape;148;p17"/>
          <p:cNvSpPr/>
          <p:nvPr/>
        </p:nvSpPr>
        <p:spPr>
          <a:xfrm>
            <a:off x="6757725" y="895750"/>
            <a:ext cx="2003100" cy="2559300"/>
          </a:xfrm>
          <a:prstGeom prst="rect">
            <a:avLst/>
          </a:prstGeom>
          <a:solidFill>
            <a:srgbClr val="313131"/>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17"/>
          <p:cNvPicPr preferRelativeResize="0"/>
          <p:nvPr/>
        </p:nvPicPr>
        <p:blipFill rotWithShape="1">
          <a:blip r:embed="rId9">
            <a:alphaModFix/>
          </a:blip>
          <a:srcRect t="34644"/>
          <a:stretch/>
        </p:blipFill>
        <p:spPr>
          <a:xfrm>
            <a:off x="6757725" y="2576825"/>
            <a:ext cx="2003100" cy="872774"/>
          </a:xfrm>
          <a:prstGeom prst="rect">
            <a:avLst/>
          </a:prstGeom>
          <a:noFill/>
          <a:ln>
            <a:noFill/>
          </a:ln>
        </p:spPr>
      </p:pic>
      <p:sp>
        <p:nvSpPr>
          <p:cNvPr id="150" name="Google Shape;150;p17"/>
          <p:cNvSpPr txBox="1"/>
          <p:nvPr/>
        </p:nvSpPr>
        <p:spPr>
          <a:xfrm>
            <a:off x="6998125" y="1186950"/>
            <a:ext cx="1236300" cy="52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1" name="Google Shape;151;p17"/>
          <p:cNvPicPr preferRelativeResize="0"/>
          <p:nvPr/>
        </p:nvPicPr>
        <p:blipFill rotWithShape="1">
          <a:blip r:embed="rId10">
            <a:alphaModFix/>
          </a:blip>
          <a:srcRect l="2487" t="29105" r="37427" b="20824"/>
          <a:stretch/>
        </p:blipFill>
        <p:spPr>
          <a:xfrm>
            <a:off x="6891262" y="1038600"/>
            <a:ext cx="1736025" cy="1446625"/>
          </a:xfrm>
          <a:prstGeom prst="rect">
            <a:avLst/>
          </a:prstGeom>
          <a:noFill/>
          <a:ln>
            <a:noFill/>
          </a:ln>
        </p:spPr>
      </p:pic>
      <p:pic>
        <p:nvPicPr>
          <p:cNvPr id="154" name="Google Shape;154;p17"/>
          <p:cNvPicPr preferRelativeResize="0"/>
          <p:nvPr/>
        </p:nvPicPr>
        <p:blipFill>
          <a:blip r:embed="rId11">
            <a:alphaModFix/>
          </a:blip>
          <a:stretch>
            <a:fillRect/>
          </a:stretch>
        </p:blipFill>
        <p:spPr>
          <a:xfrm>
            <a:off x="7630492" y="3344627"/>
            <a:ext cx="1513508" cy="1727625"/>
          </a:xfrm>
          <a:prstGeom prst="rect">
            <a:avLst/>
          </a:prstGeom>
          <a:noFill/>
          <a:ln>
            <a:noFill/>
          </a:ln>
        </p:spPr>
      </p:pic>
      <p:sp>
        <p:nvSpPr>
          <p:cNvPr id="2" name="TextBox 1">
            <a:extLst>
              <a:ext uri="{FF2B5EF4-FFF2-40B4-BE49-F238E27FC236}">
                <a16:creationId xmlns:a16="http://schemas.microsoft.com/office/drawing/2014/main" id="{D8736CDB-FCF1-D343-BD00-98E9A0EB0235}"/>
              </a:ext>
            </a:extLst>
          </p:cNvPr>
          <p:cNvSpPr txBox="1"/>
          <p:nvPr/>
        </p:nvSpPr>
        <p:spPr>
          <a:xfrm>
            <a:off x="2722949" y="990865"/>
            <a:ext cx="3656080" cy="2246769"/>
          </a:xfrm>
          <a:prstGeom prst="rect">
            <a:avLst/>
          </a:prstGeom>
          <a:noFill/>
        </p:spPr>
        <p:txBody>
          <a:bodyPr wrap="square" rtlCol="0">
            <a:spAutoFit/>
          </a:bodyPr>
          <a:lstStyle/>
          <a:p>
            <a:pPr algn="ctr"/>
            <a:r>
              <a:rPr lang="en-US" b="1" u="sng" dirty="0">
                <a:solidFill>
                  <a:schemeClr val="bg1"/>
                </a:solidFill>
                <a:latin typeface="Chalkboard SE" panose="03050602040202020205" pitchFamily="66" charset="77"/>
              </a:rPr>
              <a:t>Update Parent Contact Information</a:t>
            </a:r>
          </a:p>
          <a:p>
            <a:pPr algn="ctr"/>
            <a:r>
              <a:rPr lang="en-US" dirty="0">
                <a:solidFill>
                  <a:schemeClr val="bg1"/>
                </a:solidFill>
                <a:latin typeface="Chalkboard SE" panose="03050602040202020205" pitchFamily="66" charset="77"/>
              </a:rPr>
              <a:t>I want to make sure I have everyone’s most updated contact information. If yours has changed, or changes in the future, please let me know ASAP so I can update my contact list!</a:t>
            </a:r>
          </a:p>
          <a:p>
            <a:pPr algn="ctr"/>
            <a:r>
              <a:rPr lang="en-US" dirty="0">
                <a:solidFill>
                  <a:schemeClr val="bg1"/>
                </a:solidFill>
                <a:latin typeface="Chalkboard SE" panose="03050602040202020205" pitchFamily="66" charset="77"/>
              </a:rPr>
              <a:t>The school will be sending out a lot of information this year through email. If your email has changed please let me know so I can update that as well </a:t>
            </a:r>
            <a:r>
              <a:rPr lang="en-US" dirty="0">
                <a:solidFill>
                  <a:schemeClr val="bg1"/>
                </a:solidFill>
                <a:latin typeface="Chalkboard SE" panose="03050602040202020205" pitchFamily="66" charset="77"/>
                <a:sym typeface="Wingdings" pitchFamily="2" charset="2"/>
              </a:rPr>
              <a:t> </a:t>
            </a:r>
            <a:endParaRPr lang="en-US" dirty="0">
              <a:solidFill>
                <a:schemeClr val="bg1"/>
              </a:solidFill>
              <a:latin typeface="Chalkboard SE" panose="03050602040202020205" pitchFamily="66" charset="77"/>
            </a:endParaRPr>
          </a:p>
        </p:txBody>
      </p:sp>
      <p:pic>
        <p:nvPicPr>
          <p:cNvPr id="8194" name="Picture 2" descr="Bitmoji Image">
            <a:extLst>
              <a:ext uri="{FF2B5EF4-FFF2-40B4-BE49-F238E27FC236}">
                <a16:creationId xmlns:a16="http://schemas.microsoft.com/office/drawing/2014/main" id="{4AE7787D-2434-DB46-8AD5-D12B142A31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671" y="1281584"/>
            <a:ext cx="3912100" cy="391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9136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TotalTime>
  <Words>564</Words>
  <Application>Microsoft Macintosh PowerPoint</Application>
  <PresentationFormat>On-screen Show (16:9)</PresentationFormat>
  <Paragraphs>43</Paragraphs>
  <Slides>11</Slides>
  <Notes>11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Chalkboard SE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Amanda V. Marchica</cp:lastModifiedBy>
  <cp:revision>9</cp:revision>
  <dcterms:modified xsi:type="dcterms:W3CDTF">2020-08-20T12:30:38Z</dcterms:modified>
</cp:coreProperties>
</file>