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8" r:id="rId4"/>
  </p:sldMasterIdLst>
  <p:notesMasterIdLst>
    <p:notesMasterId r:id="rId14"/>
  </p:notesMasterIdLst>
  <p:sldIdLst>
    <p:sldId id="256" r:id="rId5"/>
    <p:sldId id="257" r:id="rId6"/>
    <p:sldId id="258" r:id="rId7"/>
    <p:sldId id="260" r:id="rId8"/>
    <p:sldId id="259" r:id="rId9"/>
    <p:sldId id="263" r:id="rId10"/>
    <p:sldId id="264" r:id="rId11"/>
    <p:sldId id="261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860B8A-A13A-AFEA-E02B-C80959D163E9}" v="25" dt="2020-08-20T00:52:02.223"/>
    <p1510:client id="{60A6F999-0DAB-5E4A-9C85-F9BDE85784DC}" v="14" dt="2020-08-20T11:50:21.419"/>
    <p1510:client id="{77B49DE4-C656-9045-AD59-242BD7BA4F3A}" v="1" dt="2020-08-20T12:00:28.218"/>
    <p1510:client id="{7F4964F3-AF44-CFB0-3A62-97881E1340DD}" v="11" dt="2020-08-20T11:57:55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37"/>
  </p:normalViewPr>
  <p:slideViewPr>
    <p:cSldViewPr snapToGrid="0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1DE12F-4FC4-4C8E-A0CB-15247F6E9B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A604EA0-B056-4F62-A44E-E51B60143C79}">
      <dgm:prSet/>
      <dgm:spPr/>
      <dgm:t>
        <a:bodyPr/>
        <a:lstStyle/>
        <a:p>
          <a:r>
            <a:rPr lang="en-US"/>
            <a:t>Bus routes are available on the parent portal</a:t>
          </a:r>
        </a:p>
      </dgm:t>
    </dgm:pt>
    <dgm:pt modelId="{332DF3EA-5BB9-494F-BA16-D8DD1D612A52}" type="parTrans" cxnId="{370D509C-D2C4-43C4-9FAE-8051FF9BD705}">
      <dgm:prSet/>
      <dgm:spPr/>
      <dgm:t>
        <a:bodyPr/>
        <a:lstStyle/>
        <a:p>
          <a:endParaRPr lang="en-US"/>
        </a:p>
      </dgm:t>
    </dgm:pt>
    <dgm:pt modelId="{DC8F826F-7FED-42B9-8F73-027F8B8D7540}" type="sibTrans" cxnId="{370D509C-D2C4-43C4-9FAE-8051FF9BD705}">
      <dgm:prSet/>
      <dgm:spPr/>
      <dgm:t>
        <a:bodyPr/>
        <a:lstStyle/>
        <a:p>
          <a:endParaRPr lang="en-US"/>
        </a:p>
      </dgm:t>
    </dgm:pt>
    <dgm:pt modelId="{86C7A19E-9D59-4106-9952-50DDDA5F2C37}">
      <dgm:prSet/>
      <dgm:spPr/>
      <dgm:t>
        <a:bodyPr/>
        <a:lstStyle/>
        <a:p>
          <a:r>
            <a:rPr lang="en-US"/>
            <a:t>Car tags will be distributed Friday, August 21</a:t>
          </a:r>
          <a:r>
            <a:rPr lang="en-US" baseline="30000"/>
            <a:t>st</a:t>
          </a:r>
          <a:r>
            <a:rPr lang="en-US"/>
            <a:t> from 10:00-1:00 at the car loop. Parents picking up on Monday without a car tag will need to wait and be verified before child is released. </a:t>
          </a:r>
        </a:p>
      </dgm:t>
    </dgm:pt>
    <dgm:pt modelId="{C4D2968D-A68B-41D6-8014-221E37A944F2}" type="parTrans" cxnId="{2B4EB994-164F-4568-858C-13F8F4C5ADE5}">
      <dgm:prSet/>
      <dgm:spPr/>
      <dgm:t>
        <a:bodyPr/>
        <a:lstStyle/>
        <a:p>
          <a:endParaRPr lang="en-US"/>
        </a:p>
      </dgm:t>
    </dgm:pt>
    <dgm:pt modelId="{A840414F-C034-49A3-94C5-19A7EA5D49FE}" type="sibTrans" cxnId="{2B4EB994-164F-4568-858C-13F8F4C5ADE5}">
      <dgm:prSet/>
      <dgm:spPr/>
      <dgm:t>
        <a:bodyPr/>
        <a:lstStyle/>
        <a:p>
          <a:endParaRPr lang="en-US"/>
        </a:p>
      </dgm:t>
    </dgm:pt>
    <dgm:pt modelId="{AF86C0B6-CD59-9D44-BF85-FE81F80CCF41}" type="pres">
      <dgm:prSet presAssocID="{3C1DE12F-4FC4-4C8E-A0CB-15247F6E9BC2}" presName="linear" presStyleCnt="0">
        <dgm:presLayoutVars>
          <dgm:animLvl val="lvl"/>
          <dgm:resizeHandles val="exact"/>
        </dgm:presLayoutVars>
      </dgm:prSet>
      <dgm:spPr/>
    </dgm:pt>
    <dgm:pt modelId="{45C246A9-3C49-AB43-A504-EDFD99791E39}" type="pres">
      <dgm:prSet presAssocID="{9A604EA0-B056-4F62-A44E-E51B60143C7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2B6307D-D012-074F-A82A-9D1A1C66D292}" type="pres">
      <dgm:prSet presAssocID="{DC8F826F-7FED-42B9-8F73-027F8B8D7540}" presName="spacer" presStyleCnt="0"/>
      <dgm:spPr/>
    </dgm:pt>
    <dgm:pt modelId="{429DE10A-8E34-FB44-885D-6D1F438539F1}" type="pres">
      <dgm:prSet presAssocID="{86C7A19E-9D59-4106-9952-50DDDA5F2C3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3CCCE75-3D7B-9846-A18B-A0233AC7D641}" type="presOf" srcId="{86C7A19E-9D59-4106-9952-50DDDA5F2C37}" destId="{429DE10A-8E34-FB44-885D-6D1F438539F1}" srcOrd="0" destOrd="0" presId="urn:microsoft.com/office/officeart/2005/8/layout/vList2"/>
    <dgm:cxn modelId="{CDD23994-DA69-2F45-B311-AA56712539A7}" type="presOf" srcId="{9A604EA0-B056-4F62-A44E-E51B60143C79}" destId="{45C246A9-3C49-AB43-A504-EDFD99791E39}" srcOrd="0" destOrd="0" presId="urn:microsoft.com/office/officeart/2005/8/layout/vList2"/>
    <dgm:cxn modelId="{2B4EB994-164F-4568-858C-13F8F4C5ADE5}" srcId="{3C1DE12F-4FC4-4C8E-A0CB-15247F6E9BC2}" destId="{86C7A19E-9D59-4106-9952-50DDDA5F2C37}" srcOrd="1" destOrd="0" parTransId="{C4D2968D-A68B-41D6-8014-221E37A944F2}" sibTransId="{A840414F-C034-49A3-94C5-19A7EA5D49FE}"/>
    <dgm:cxn modelId="{370D509C-D2C4-43C4-9FAE-8051FF9BD705}" srcId="{3C1DE12F-4FC4-4C8E-A0CB-15247F6E9BC2}" destId="{9A604EA0-B056-4F62-A44E-E51B60143C79}" srcOrd="0" destOrd="0" parTransId="{332DF3EA-5BB9-494F-BA16-D8DD1D612A52}" sibTransId="{DC8F826F-7FED-42B9-8F73-027F8B8D7540}"/>
    <dgm:cxn modelId="{429B5AA0-3B1C-B740-9336-CDECE3C1A7FD}" type="presOf" srcId="{3C1DE12F-4FC4-4C8E-A0CB-15247F6E9BC2}" destId="{AF86C0B6-CD59-9D44-BF85-FE81F80CCF41}" srcOrd="0" destOrd="0" presId="urn:microsoft.com/office/officeart/2005/8/layout/vList2"/>
    <dgm:cxn modelId="{0CF9C923-ABBB-BB41-909A-9F1521E0D0BF}" type="presParOf" srcId="{AF86C0B6-CD59-9D44-BF85-FE81F80CCF41}" destId="{45C246A9-3C49-AB43-A504-EDFD99791E39}" srcOrd="0" destOrd="0" presId="urn:microsoft.com/office/officeart/2005/8/layout/vList2"/>
    <dgm:cxn modelId="{9FA542D4-4E36-354A-9673-EF9E0E392E4E}" type="presParOf" srcId="{AF86C0B6-CD59-9D44-BF85-FE81F80CCF41}" destId="{32B6307D-D012-074F-A82A-9D1A1C66D292}" srcOrd="1" destOrd="0" presId="urn:microsoft.com/office/officeart/2005/8/layout/vList2"/>
    <dgm:cxn modelId="{CD6AF863-3E0A-FF4D-B074-3C25B9A05DEB}" type="presParOf" srcId="{AF86C0B6-CD59-9D44-BF85-FE81F80CCF41}" destId="{429DE10A-8E34-FB44-885D-6D1F438539F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A1B5BA-BF9E-4676-9500-9DE4A97FE4D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2765F67-8B67-4BD2-BAA5-6B56D073A84E}">
      <dgm:prSet/>
      <dgm:spPr/>
      <dgm:t>
        <a:bodyPr/>
        <a:lstStyle/>
        <a:p>
          <a:r>
            <a:rPr lang="en-US"/>
            <a:t>Let parents know they will be able to complete the emergency updated contact information on our website using a link. Emphasize the importance of this as we want to ensure we have proper contact information as well as knowing who can pick up the child. </a:t>
          </a:r>
        </a:p>
      </dgm:t>
    </dgm:pt>
    <dgm:pt modelId="{BC5AA7EC-2AD5-4739-BC82-854D926CF52F}" type="parTrans" cxnId="{B0814F09-4A97-4932-B731-3679BEE7D5E3}">
      <dgm:prSet/>
      <dgm:spPr/>
      <dgm:t>
        <a:bodyPr/>
        <a:lstStyle/>
        <a:p>
          <a:endParaRPr lang="en-US"/>
        </a:p>
      </dgm:t>
    </dgm:pt>
    <dgm:pt modelId="{45C66C6C-A2A5-4EF8-A879-7B6755FAC3DF}" type="sibTrans" cxnId="{B0814F09-4A97-4932-B731-3679BEE7D5E3}">
      <dgm:prSet/>
      <dgm:spPr/>
      <dgm:t>
        <a:bodyPr/>
        <a:lstStyle/>
        <a:p>
          <a:endParaRPr lang="en-US"/>
        </a:p>
      </dgm:t>
    </dgm:pt>
    <dgm:pt modelId="{C310FFD7-CB71-4073-9C04-7A5118016314}">
      <dgm:prSet/>
      <dgm:spPr/>
      <dgm:t>
        <a:bodyPr/>
        <a:lstStyle/>
        <a:p>
          <a:r>
            <a:rPr lang="en-US"/>
            <a:t>This form should be completed before Monday,  August 24</a:t>
          </a:r>
          <a:r>
            <a:rPr lang="en-US" baseline="30000"/>
            <a:t>th</a:t>
          </a:r>
          <a:r>
            <a:rPr lang="en-US"/>
            <a:t> </a:t>
          </a:r>
        </a:p>
      </dgm:t>
    </dgm:pt>
    <dgm:pt modelId="{FE949BC9-4088-42AE-88F3-116D91EC847B}" type="parTrans" cxnId="{3D3A3302-543F-4DD3-B4CE-16B74307E124}">
      <dgm:prSet/>
      <dgm:spPr/>
      <dgm:t>
        <a:bodyPr/>
        <a:lstStyle/>
        <a:p>
          <a:endParaRPr lang="en-US"/>
        </a:p>
      </dgm:t>
    </dgm:pt>
    <dgm:pt modelId="{548EEE95-9819-488D-B4E1-8B81D3B33648}" type="sibTrans" cxnId="{3D3A3302-543F-4DD3-B4CE-16B74307E124}">
      <dgm:prSet/>
      <dgm:spPr/>
      <dgm:t>
        <a:bodyPr/>
        <a:lstStyle/>
        <a:p>
          <a:endParaRPr lang="en-US"/>
        </a:p>
      </dgm:t>
    </dgm:pt>
    <dgm:pt modelId="{97BF24F8-1A37-A546-B8CA-AFCD318C067F}" type="pres">
      <dgm:prSet presAssocID="{DDA1B5BA-BF9E-4676-9500-9DE4A97FE4D7}" presName="linear" presStyleCnt="0">
        <dgm:presLayoutVars>
          <dgm:animLvl val="lvl"/>
          <dgm:resizeHandles val="exact"/>
        </dgm:presLayoutVars>
      </dgm:prSet>
      <dgm:spPr/>
    </dgm:pt>
    <dgm:pt modelId="{BF58ED65-91C2-3747-AD0C-4CFD4C083D91}" type="pres">
      <dgm:prSet presAssocID="{52765F67-8B67-4BD2-BAA5-6B56D073A84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9DF622D-6786-AA4F-A8A6-4E7CE67BC02D}" type="pres">
      <dgm:prSet presAssocID="{45C66C6C-A2A5-4EF8-A879-7B6755FAC3DF}" presName="spacer" presStyleCnt="0"/>
      <dgm:spPr/>
    </dgm:pt>
    <dgm:pt modelId="{1770C8E9-F1E1-4A41-9C66-D128EB095BD2}" type="pres">
      <dgm:prSet presAssocID="{C310FFD7-CB71-4073-9C04-7A511801631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D3A3302-543F-4DD3-B4CE-16B74307E124}" srcId="{DDA1B5BA-BF9E-4676-9500-9DE4A97FE4D7}" destId="{C310FFD7-CB71-4073-9C04-7A5118016314}" srcOrd="1" destOrd="0" parTransId="{FE949BC9-4088-42AE-88F3-116D91EC847B}" sibTransId="{548EEE95-9819-488D-B4E1-8B81D3B33648}"/>
    <dgm:cxn modelId="{B0814F09-4A97-4932-B731-3679BEE7D5E3}" srcId="{DDA1B5BA-BF9E-4676-9500-9DE4A97FE4D7}" destId="{52765F67-8B67-4BD2-BAA5-6B56D073A84E}" srcOrd="0" destOrd="0" parTransId="{BC5AA7EC-2AD5-4739-BC82-854D926CF52F}" sibTransId="{45C66C6C-A2A5-4EF8-A879-7B6755FAC3DF}"/>
    <dgm:cxn modelId="{5DB89C3E-B43A-E545-AF63-7EEB86815CE5}" type="presOf" srcId="{DDA1B5BA-BF9E-4676-9500-9DE4A97FE4D7}" destId="{97BF24F8-1A37-A546-B8CA-AFCD318C067F}" srcOrd="0" destOrd="0" presId="urn:microsoft.com/office/officeart/2005/8/layout/vList2"/>
    <dgm:cxn modelId="{6C94D5AC-E9B1-8641-B17B-88279F131C24}" type="presOf" srcId="{52765F67-8B67-4BD2-BAA5-6B56D073A84E}" destId="{BF58ED65-91C2-3747-AD0C-4CFD4C083D91}" srcOrd="0" destOrd="0" presId="urn:microsoft.com/office/officeart/2005/8/layout/vList2"/>
    <dgm:cxn modelId="{570CBDC7-3428-6F4A-BAED-8DDFD8C34E12}" type="presOf" srcId="{C310FFD7-CB71-4073-9C04-7A5118016314}" destId="{1770C8E9-F1E1-4A41-9C66-D128EB095BD2}" srcOrd="0" destOrd="0" presId="urn:microsoft.com/office/officeart/2005/8/layout/vList2"/>
    <dgm:cxn modelId="{7410EC5A-A7EF-5041-825E-FFDA17709803}" type="presParOf" srcId="{97BF24F8-1A37-A546-B8CA-AFCD318C067F}" destId="{BF58ED65-91C2-3747-AD0C-4CFD4C083D91}" srcOrd="0" destOrd="0" presId="urn:microsoft.com/office/officeart/2005/8/layout/vList2"/>
    <dgm:cxn modelId="{245C72CD-B709-E243-B0C2-A41777ECCDC5}" type="presParOf" srcId="{97BF24F8-1A37-A546-B8CA-AFCD318C067F}" destId="{C9DF622D-6786-AA4F-A8A6-4E7CE67BC02D}" srcOrd="1" destOrd="0" presId="urn:microsoft.com/office/officeart/2005/8/layout/vList2"/>
    <dgm:cxn modelId="{C273CAB6-1AE4-6D43-931B-438C618CFB16}" type="presParOf" srcId="{97BF24F8-1A37-A546-B8CA-AFCD318C067F}" destId="{1770C8E9-F1E1-4A41-9C66-D128EB095BD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246A9-3C49-AB43-A504-EDFD99791E39}">
      <dsp:nvSpPr>
        <dsp:cNvPr id="0" name=""/>
        <dsp:cNvSpPr/>
      </dsp:nvSpPr>
      <dsp:spPr>
        <a:xfrm>
          <a:off x="0" y="34117"/>
          <a:ext cx="5821767" cy="257239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Bus routes are available on the parent portal</a:t>
          </a:r>
        </a:p>
      </dsp:txBody>
      <dsp:txXfrm>
        <a:off x="125574" y="159691"/>
        <a:ext cx="5570619" cy="2321243"/>
      </dsp:txXfrm>
    </dsp:sp>
    <dsp:sp modelId="{429DE10A-8E34-FB44-885D-6D1F438539F1}">
      <dsp:nvSpPr>
        <dsp:cNvPr id="0" name=""/>
        <dsp:cNvSpPr/>
      </dsp:nvSpPr>
      <dsp:spPr>
        <a:xfrm>
          <a:off x="0" y="2681388"/>
          <a:ext cx="5821767" cy="2572391"/>
        </a:xfrm>
        <a:prstGeom prst="roundRect">
          <a:avLst/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Car tags will be distributed Friday, August 21</a:t>
          </a:r>
          <a:r>
            <a:rPr lang="en-US" sz="2600" kern="1200" baseline="30000"/>
            <a:t>st</a:t>
          </a:r>
          <a:r>
            <a:rPr lang="en-US" sz="2600" kern="1200"/>
            <a:t> from 10:00-1:00 at the car loop. Parents picking up on Monday without a car tag will need to wait and be verified before child is released. </a:t>
          </a:r>
        </a:p>
      </dsp:txBody>
      <dsp:txXfrm>
        <a:off x="125574" y="2806962"/>
        <a:ext cx="5570619" cy="2321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8ED65-91C2-3747-AD0C-4CFD4C083D91}">
      <dsp:nvSpPr>
        <dsp:cNvPr id="0" name=""/>
        <dsp:cNvSpPr/>
      </dsp:nvSpPr>
      <dsp:spPr>
        <a:xfrm>
          <a:off x="0" y="89748"/>
          <a:ext cx="5821767" cy="2522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Let parents know they will be able to complete the emergency updated contact information on our website using a link. Emphasize the importance of this as we want to ensure we have proper contact information as well as knowing who can pick up the child. </a:t>
          </a:r>
        </a:p>
      </dsp:txBody>
      <dsp:txXfrm>
        <a:off x="123139" y="212887"/>
        <a:ext cx="5575489" cy="2276242"/>
      </dsp:txXfrm>
    </dsp:sp>
    <dsp:sp modelId="{1770C8E9-F1E1-4A41-9C66-D128EB095BD2}">
      <dsp:nvSpPr>
        <dsp:cNvPr id="0" name=""/>
        <dsp:cNvSpPr/>
      </dsp:nvSpPr>
      <dsp:spPr>
        <a:xfrm>
          <a:off x="0" y="2675628"/>
          <a:ext cx="5821767" cy="2522520"/>
        </a:xfrm>
        <a:prstGeom prst="roundRect">
          <a:avLst/>
        </a:prstGeom>
        <a:solidFill>
          <a:schemeClr val="accent2">
            <a:hueOff val="2529934"/>
            <a:satOff val="-47862"/>
            <a:lumOff val="-3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This form should be completed before Monday,  August 24</a:t>
          </a:r>
          <a:r>
            <a:rPr lang="en-US" sz="2200" kern="1200" baseline="30000"/>
            <a:t>th</a:t>
          </a:r>
          <a:r>
            <a:rPr lang="en-US" sz="2200" kern="1200"/>
            <a:t> </a:t>
          </a:r>
        </a:p>
      </dsp:txBody>
      <dsp:txXfrm>
        <a:off x="123139" y="2798767"/>
        <a:ext cx="5575489" cy="2276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F01F7-901C-BF46-ADF7-DDAE4FAD86B0}" type="datetimeFigureOut">
              <a:rPr lang="en-US" smtClean="0"/>
              <a:t>8/20/20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BB2EE-10B8-D04B-B303-690467F35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LET THEM KNOW TO CONTACT ADMINSTRATION IF THEY HAVE FURTHER QUESTIONS ON THIS. I DON’T WANT YOU TO GET IN THE WEEDS WITH THIS TOPIC. There will be a FAQ for parents on our website.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B2EE-10B8-D04B-B303-690467F35F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7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31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55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2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0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0036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8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7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4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7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5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classdojo.com/invit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B8D35-4AEA-EF48-A1E3-4BCBE4EC5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1435" y="2386744"/>
            <a:ext cx="4486656" cy="1645920"/>
          </a:xfrm>
        </p:spPr>
        <p:txBody>
          <a:bodyPr>
            <a:normAutofit/>
          </a:bodyPr>
          <a:lstStyle/>
          <a:p>
            <a:r>
              <a:rPr lang="en-US" sz="3000"/>
              <a:t>RBCES Registration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38346-4B2D-D44F-B21F-673EDAC9B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5378" y="4352544"/>
            <a:ext cx="3798770" cy="1239894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r>
              <a:rPr lang="en-US" sz="4000" dirty="0">
                <a:cs typeface="Calibri" panose="020F0502020204030204"/>
              </a:rPr>
              <a:t> 1st Grade/Primer Grado </a:t>
            </a:r>
          </a:p>
          <a:p>
            <a:r>
              <a:rPr lang="en-US" sz="4000" dirty="0">
                <a:cs typeface="Calibri" panose="020F0502020204030204"/>
              </a:rPr>
              <a:t>Ms. Sanchez</a:t>
            </a:r>
          </a:p>
          <a:p>
            <a:endParaRPr lang="en-US" sz="1800" dirty="0"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B390C-D684-A645-90F7-9951A961F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8" r="3" b="800"/>
          <a:stretch/>
        </p:blipFill>
        <p:spPr>
          <a:xfrm>
            <a:off x="1126238" y="1122807"/>
            <a:ext cx="4489704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00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0">
            <a:extLst>
              <a:ext uri="{FF2B5EF4-FFF2-40B4-BE49-F238E27FC236}">
                <a16:creationId xmlns:a16="http://schemas.microsoft.com/office/drawing/2014/main" id="{6420E2B4-24E6-4FB9-BCF4-A3376DFA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12">
            <a:extLst>
              <a:ext uri="{FF2B5EF4-FFF2-40B4-BE49-F238E27FC236}">
                <a16:creationId xmlns:a16="http://schemas.microsoft.com/office/drawing/2014/main" id="{1F5D0122-4BFE-4B20-81AE-3288966EE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003B1982-03F5-4A97-A951-1BC146B10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6271C008-2B40-4EEA-A2FB-F37A59C27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CFACD271-0EBE-427B-8CD2-9103168BE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CFBF8B6D-A524-4ADB-AB99-35B785716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FFC04288-528E-4140-B244-51CFA768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81EE1A19-68B8-4C90-A626-FB38B8B61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1036A159-6496-486F-A6DB-19E0B77C0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F086063B-0DC6-4709-B0B9-CFAB49881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BF38503B-96BB-47F6-84C4-BD0544B46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AB7F0E1C-446F-46DD-BAD5-B20F04EC5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0344E43D-CC49-44DD-9DEF-95E6F7C80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240CF7A3-1A54-4926-A03F-BF99774D8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3889560A-0AC6-4FCE-AF16-3D770608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798EAB09-A9B4-47F5-9EBC-3166FA987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F667FF4B-8D6F-4E42-B6EF-46144894C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E97C61C1-B545-4D57-B730-03E1DB837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BC0E7570-D68F-4B17-98F0-63EC48411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DFE29FDD-40F2-49BD-8370-F242A1487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7051478B-C65D-47CB-8F19-210EE3437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4">
              <a:extLst>
                <a:ext uri="{FF2B5EF4-FFF2-40B4-BE49-F238E27FC236}">
                  <a16:creationId xmlns:a16="http://schemas.microsoft.com/office/drawing/2014/main" id="{4D8E5B73-0049-4666-A7B8-3550F300A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5">
              <a:extLst>
                <a:ext uri="{FF2B5EF4-FFF2-40B4-BE49-F238E27FC236}">
                  <a16:creationId xmlns:a16="http://schemas.microsoft.com/office/drawing/2014/main" id="{676FE0B9-F6BC-4893-99FF-A5DC97725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35">
            <a:extLst>
              <a:ext uri="{FF2B5EF4-FFF2-40B4-BE49-F238E27FC236}">
                <a16:creationId xmlns:a16="http://schemas.microsoft.com/office/drawing/2014/main" id="{3664E9D7-CFD6-4BF1-9244-6F75D2C88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1682" y="1699589"/>
            <a:ext cx="5936885" cy="3467610"/>
            <a:chOff x="791682" y="1699589"/>
            <a:chExt cx="5936885" cy="3467610"/>
          </a:xfrm>
        </p:grpSpPr>
        <p:sp>
          <p:nvSpPr>
            <p:cNvPr id="66" name="Rectangle 36">
              <a:extLst>
                <a:ext uri="{FF2B5EF4-FFF2-40B4-BE49-F238E27FC236}">
                  <a16:creationId xmlns:a16="http://schemas.microsoft.com/office/drawing/2014/main" id="{89AB803B-3659-4AA9-B02A-70FA18DA1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682" y="1699589"/>
              <a:ext cx="5936885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22">
              <a:extLst>
                <a:ext uri="{FF2B5EF4-FFF2-40B4-BE49-F238E27FC236}">
                  <a16:creationId xmlns:a16="http://schemas.microsoft.com/office/drawing/2014/main" id="{679F1F54-8DE1-44F4-9E9E-DD1C5F885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602131" y="489479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38">
              <a:extLst>
                <a:ext uri="{FF2B5EF4-FFF2-40B4-BE49-F238E27FC236}">
                  <a16:creationId xmlns:a16="http://schemas.microsoft.com/office/drawing/2014/main" id="{F7D7839B-0DFF-48C8-832D-FD7E68FFC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1682" y="2275661"/>
              <a:ext cx="5935796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0A1422-2DD1-1D4A-87B7-74DEA6076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78" y="2358391"/>
            <a:ext cx="5741942" cy="817168"/>
          </a:xfrm>
        </p:spPr>
        <p:txBody>
          <a:bodyPr anchor="ctr">
            <a:normAutofit/>
          </a:bodyPr>
          <a:lstStyle/>
          <a:p>
            <a:r>
              <a:rPr lang="en-US" sz="2500" dirty="0">
                <a:latin typeface="+mn-lt"/>
              </a:rPr>
              <a:t>Ms. Sanchez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7802F-6018-7148-B2FC-E2B7DE67D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02" y="3175786"/>
            <a:ext cx="5742817" cy="1642273"/>
          </a:xfrm>
        </p:spPr>
        <p:txBody>
          <a:bodyPr>
            <a:normAutofit fontScale="55000" lnSpcReduction="20000"/>
          </a:bodyPr>
          <a:lstStyle/>
          <a:p>
            <a:pPr marL="228600" lvl="1" indent="0">
              <a:lnSpc>
                <a:spcPct val="110000"/>
              </a:lnSpc>
              <a:buNone/>
            </a:pPr>
            <a:endParaRPr lang="en-US" sz="1500" dirty="0">
              <a:solidFill>
                <a:srgbClr val="FFFFFE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800" dirty="0">
                <a:solidFill>
                  <a:srgbClr val="FFFFFE"/>
                </a:solidFill>
              </a:rPr>
              <a:t>asanchez@pasco.k12.fl.us</a:t>
            </a:r>
          </a:p>
          <a:p>
            <a:pPr lvl="1">
              <a:lnSpc>
                <a:spcPct val="110000"/>
              </a:lnSpc>
            </a:pPr>
            <a:r>
              <a:rPr lang="en-US" sz="2800" dirty="0">
                <a:solidFill>
                  <a:srgbClr val="FFFFFE"/>
                </a:solidFill>
              </a:rPr>
              <a:t> Join me in ClassDojo</a:t>
            </a:r>
          </a:p>
          <a:p>
            <a:pPr lvl="1"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https://www.classdojo.com/invite/</a:t>
            </a:r>
            <a:r>
              <a:rPr lang="en-US" sz="2800" dirty="0">
                <a:solidFill>
                  <a:schemeClr val="bg1"/>
                </a:solidFill>
              </a:rPr>
              <a:t>?c=CTSP7RX</a:t>
            </a:r>
          </a:p>
          <a:p>
            <a:pPr lvl="1">
              <a:lnSpc>
                <a:spcPct val="110000"/>
              </a:lnSpc>
            </a:pPr>
            <a:r>
              <a:rPr lang="en-US" sz="2800" dirty="0">
                <a:solidFill>
                  <a:srgbClr val="FFFFFE"/>
                </a:solidFill>
              </a:rPr>
              <a:t>352.584.2274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5F0547-C7AB-4477-A626-778525DFD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9557" y="0"/>
            <a:ext cx="4640799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erson sitting at a table in front of a window&#10;&#10;Description automatically generated">
            <a:extLst>
              <a:ext uri="{FF2B5EF4-FFF2-40B4-BE49-F238E27FC236}">
                <a16:creationId xmlns:a16="http://schemas.microsoft.com/office/drawing/2014/main" id="{8D86D2DA-A87D-544A-AE5C-CF6C0533D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179" y="884697"/>
            <a:ext cx="3997781" cy="509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8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085C-AF13-F945-B8B0-6AD95D16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Safety Precautions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D57BE-B8B2-CA42-8AB2-0BC260EC0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Students must wear mask</a:t>
            </a:r>
          </a:p>
          <a:p>
            <a:pPr lvl="1"/>
            <a:r>
              <a:rPr lang="en-US"/>
              <a:t>Recommend they wear one and have a spare in their backpack in case one gets soiled or misplaced.</a:t>
            </a:r>
          </a:p>
          <a:p>
            <a:pPr lvl="1"/>
            <a:r>
              <a:rPr lang="en-US"/>
              <a:t>Recommend bringing a water bottle to eliminate the use of water fountains to drink from</a:t>
            </a:r>
          </a:p>
          <a:p>
            <a:pPr lvl="1"/>
            <a:r>
              <a:rPr lang="en-US"/>
              <a:t>We will have one way hallways throughout the school</a:t>
            </a:r>
          </a:p>
          <a:p>
            <a:pPr lvl="1"/>
            <a:r>
              <a:rPr lang="en-US"/>
              <a:t>Reducing the number of students at any given location</a:t>
            </a:r>
          </a:p>
          <a:p>
            <a:pPr lvl="1"/>
            <a:r>
              <a:rPr lang="en-US"/>
              <a:t>Increase sanitation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05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table, office, sitting&#10;&#10;Description automatically generated">
            <a:extLst>
              <a:ext uri="{FF2B5EF4-FFF2-40B4-BE49-F238E27FC236}">
                <a16:creationId xmlns:a16="http://schemas.microsoft.com/office/drawing/2014/main" id="{94736507-EC67-E149-B7EE-58492096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96"/>
          <a:stretch/>
        </p:blipFill>
        <p:spPr>
          <a:xfrm rot="5400000">
            <a:off x="-1397201" y="1397203"/>
            <a:ext cx="6858000" cy="4063593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DDEF7EDA-4B7C-4D46-BA2C-2D12B5F4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749" y="0"/>
            <a:ext cx="7729728" cy="1196149"/>
          </a:xfrm>
        </p:spPr>
        <p:txBody>
          <a:bodyPr/>
          <a:lstStyle/>
          <a:p>
            <a:r>
              <a:rPr lang="en-US" dirty="0"/>
              <a:t>Mrs. Sanchez’s Classroom</a:t>
            </a:r>
          </a:p>
        </p:txBody>
      </p:sp>
      <p:pic>
        <p:nvPicPr>
          <p:cNvPr id="8" name="Content Placeholder 7" descr="A picture containing indoor, computer, desk, table&#10;&#10;Description automatically generated">
            <a:extLst>
              <a:ext uri="{FF2B5EF4-FFF2-40B4-BE49-F238E27FC236}">
                <a16:creationId xmlns:a16="http://schemas.microsoft.com/office/drawing/2014/main" id="{C802AE2E-DCEE-EE42-91C5-99DC28358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813" r="34747"/>
          <a:stretch/>
        </p:blipFill>
        <p:spPr>
          <a:xfrm rot="10800000">
            <a:off x="4064812" y="114310"/>
            <a:ext cx="4063593" cy="6743690"/>
          </a:xfrm>
          <a:prstGeom prst="rect">
            <a:avLst/>
          </a:prstGeom>
        </p:spPr>
      </p:pic>
      <p:pic>
        <p:nvPicPr>
          <p:cNvPr id="13" name="Picture 12" descr="A picture containing indoor, computer, table, food&#10;&#10;Description automatically generated">
            <a:extLst>
              <a:ext uri="{FF2B5EF4-FFF2-40B4-BE49-F238E27FC236}">
                <a16:creationId xmlns:a16="http://schemas.microsoft.com/office/drawing/2014/main" id="{3A331A9E-E714-5749-8E32-C58BCFAB72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14" b="16181"/>
          <a:stretch/>
        </p:blipFill>
        <p:spPr>
          <a:xfrm rot="5400000">
            <a:off x="6731203" y="1397203"/>
            <a:ext cx="6858000" cy="406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03C5-D297-F64E-9459-F2D944D1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 anchorCtr="1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/>
              <a:t>Supply List	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52FD16-059D-8A41-98D4-EC6A6300B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1226" y="803275"/>
            <a:ext cx="4055485" cy="524827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95827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8D07-E84E-3446-AD5A-097FEE82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Transportation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BEB8E6-A3B2-4717-9007-7F66E714A7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823320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6539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393D-9233-6D45-8F71-ECD7D71C3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Parent Portal &amp; Student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1483E-A96F-8544-9551-6B1C7B954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All grades and communication related to student progress is done through the parent portal only. Call the office or visit our website for directions on starting your parent portal account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Student fees of $29 can be paid online or by check. All students whose fees are paid by September Student fees paid by September 11</a:t>
            </a:r>
            <a:r>
              <a:rPr lang="en-US" baseline="30000"/>
              <a:t>th</a:t>
            </a:r>
            <a:r>
              <a:rPr lang="en-US"/>
              <a:t> will receive a free RBCES t-shirt.</a:t>
            </a:r>
          </a:p>
        </p:txBody>
      </p:sp>
    </p:spTree>
    <p:extLst>
      <p:ext uri="{BB962C8B-B14F-4D97-AF65-F5344CB8AC3E}">
        <p14:creationId xmlns:p14="http://schemas.microsoft.com/office/powerpoint/2010/main" val="3357161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FF575-C705-F541-9E8D-081A20BB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Emergency Contact Information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A9039C-DD38-4281-AD7F-94F122C8AB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7450440"/>
              </p:ext>
            </p:extLst>
          </p:nvPr>
        </p:nvGraphicFramePr>
        <p:xfrm>
          <a:off x="5574890" y="803186"/>
          <a:ext cx="5821767" cy="5287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3728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5756-9044-C145-A441-ACADDA39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>
                <a:highlight>
                  <a:srgbClr val="FFFF00"/>
                </a:highlight>
              </a:rPr>
              <a:t>Information needed for August 24</a:t>
            </a:r>
            <a:r>
              <a:rPr lang="en-US" sz="2500" b="1" baseline="30000">
                <a:highlight>
                  <a:srgbClr val="FFFF00"/>
                </a:highlight>
              </a:rPr>
              <a:t>th</a:t>
            </a:r>
            <a:r>
              <a:rPr lang="en-US" sz="2500" b="1">
                <a:highlight>
                  <a:srgbClr val="FFFF00"/>
                </a:highlight>
              </a:rPr>
              <a:t>	</a:t>
            </a:r>
            <a:br>
              <a:rPr lang="en-US" sz="2500" b="1">
                <a:highlight>
                  <a:srgbClr val="FFFF00"/>
                </a:highlight>
              </a:rPr>
            </a:br>
            <a:r>
              <a:rPr lang="en-US" sz="2500" b="1">
                <a:highlight>
                  <a:srgbClr val="FFFF00"/>
                </a:highlight>
              </a:rPr>
              <a:t>Ask parents to send you the following information before the start of school.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BA173-2246-9E4D-9C69-2F159E70A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 need their most updated email information. A lot of communication will be through email this year. </a:t>
            </a:r>
          </a:p>
          <a:p>
            <a:r>
              <a:rPr lang="en-US"/>
              <a:t>How their child is getting home from school the first day and then after that. 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36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957C38E958AA4BB243B5CBC93A4D78" ma:contentTypeVersion="14" ma:contentTypeDescription="Create a new document." ma:contentTypeScope="" ma:versionID="8786b35157ba487cca35dc882c0b6463">
  <xsd:schema xmlns:xsd="http://www.w3.org/2001/XMLSchema" xmlns:xs="http://www.w3.org/2001/XMLSchema" xmlns:p="http://schemas.microsoft.com/office/2006/metadata/properties" xmlns:ns1="http://schemas.microsoft.com/sharepoint/v3" xmlns:ns2="1718c3f9-7b6e-49a5-a83a-afac8c240a25" xmlns:ns3="474c17f3-77eb-487f-9ac6-5a21777e6b8e" targetNamespace="http://schemas.microsoft.com/office/2006/metadata/properties" ma:root="true" ma:fieldsID="b1d0486f674ead12264aacb93ec0810e" ns1:_="" ns2:_="" ns3:_="">
    <xsd:import namespace="http://schemas.microsoft.com/sharepoint/v3"/>
    <xsd:import namespace="1718c3f9-7b6e-49a5-a83a-afac8c240a25"/>
    <xsd:import namespace="474c17f3-77eb-487f-9ac6-5a21777e6b8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8c3f9-7b6e-49a5-a83a-afac8c240a2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c17f3-77eb-487f-9ac6-5a21777e6b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14B9927-37F7-42F1-86C0-80FB63FF91E3}">
  <ds:schemaRefs>
    <ds:schemaRef ds:uri="1718c3f9-7b6e-49a5-a83a-afac8c240a25"/>
    <ds:schemaRef ds:uri="474c17f3-77eb-487f-9ac6-5a21777e6b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AC8E180-830F-4C05-9345-873FF9744C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C897DE-717D-4CC1-A98B-7E5D0677C561}">
  <ds:schemaRefs>
    <ds:schemaRef ds:uri="http://schemas.openxmlformats.org/package/2006/metadata/core-properties"/>
    <ds:schemaRef ds:uri="1718c3f9-7b6e-49a5-a83a-afac8c240a25"/>
    <ds:schemaRef ds:uri="http://purl.org/dc/elements/1.1/"/>
    <ds:schemaRef ds:uri="474c17f3-77eb-487f-9ac6-5a21777e6b8e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383</Words>
  <Application>Microsoft Macintosh PowerPoint</Application>
  <PresentationFormat>Widescreen</PresentationFormat>
  <Paragraphs>34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Calibri Light</vt:lpstr>
      <vt:lpstr>Rockwell</vt:lpstr>
      <vt:lpstr>Wingdings</vt:lpstr>
      <vt:lpstr>Atlas</vt:lpstr>
      <vt:lpstr>RBCES Registration 2020</vt:lpstr>
      <vt:lpstr>Ms. Sanchez</vt:lpstr>
      <vt:lpstr>Safety Precautions</vt:lpstr>
      <vt:lpstr>Mrs. Sanchez’s Classroom</vt:lpstr>
      <vt:lpstr>Supply List  </vt:lpstr>
      <vt:lpstr>Transportation</vt:lpstr>
      <vt:lpstr>Parent Portal &amp; Student Fees</vt:lpstr>
      <vt:lpstr>Emergency Contact Information</vt:lpstr>
      <vt:lpstr>Information needed for August 24th  Ask parents to send you the following information before the start of school.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RBCES Registration 2020</dc:title>
  <dc:creator>Adela L. Sanchez</dc:creator>
  <cp:lastModifiedBy>Adela L. Sanchez</cp:lastModifiedBy>
  <cp:revision>5</cp:revision>
  <dcterms:created xsi:type="dcterms:W3CDTF">2020-08-20T12:36:28Z</dcterms:created>
  <dcterms:modified xsi:type="dcterms:W3CDTF">2020-08-20T19:00:43Z</dcterms:modified>
</cp:coreProperties>
</file>